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47442" y="227837"/>
            <a:ext cx="7897114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84035" y="1557527"/>
            <a:ext cx="2880359" cy="3731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8871"/>
            <a:ext cx="12192000" cy="6517005"/>
          </a:xfrm>
          <a:custGeom>
            <a:avLst/>
            <a:gdLst/>
            <a:ahLst/>
            <a:cxnLst/>
            <a:rect l="l" t="t" r="r" b="b"/>
            <a:pathLst>
              <a:path w="12192000" h="6517005">
                <a:moveTo>
                  <a:pt x="0" y="6516623"/>
                </a:moveTo>
                <a:lnTo>
                  <a:pt x="12192000" y="6516623"/>
                </a:lnTo>
                <a:lnTo>
                  <a:pt x="12192000" y="0"/>
                </a:lnTo>
                <a:lnTo>
                  <a:pt x="0" y="0"/>
                </a:lnTo>
                <a:lnTo>
                  <a:pt x="0" y="6516623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484" y="44196"/>
            <a:ext cx="12070080" cy="6624955"/>
          </a:xfrm>
          <a:custGeom>
            <a:avLst/>
            <a:gdLst/>
            <a:ahLst/>
            <a:cxnLst/>
            <a:rect l="l" t="t" r="r" b="b"/>
            <a:pathLst>
              <a:path w="12070080" h="6624955">
                <a:moveTo>
                  <a:pt x="0" y="6624828"/>
                </a:moveTo>
                <a:lnTo>
                  <a:pt x="12070080" y="6624828"/>
                </a:lnTo>
                <a:lnTo>
                  <a:pt x="12070080" y="0"/>
                </a:lnTo>
                <a:lnTo>
                  <a:pt x="0" y="0"/>
                </a:lnTo>
                <a:lnTo>
                  <a:pt x="0" y="6624828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3" y="0"/>
            <a:ext cx="12190730" cy="119380"/>
          </a:xfrm>
          <a:custGeom>
            <a:avLst/>
            <a:gdLst/>
            <a:ahLst/>
            <a:cxnLst/>
            <a:rect l="l" t="t" r="r" b="b"/>
            <a:pathLst>
              <a:path w="12190730" h="119380">
                <a:moveTo>
                  <a:pt x="12190476" y="0"/>
                </a:moveTo>
                <a:lnTo>
                  <a:pt x="0" y="0"/>
                </a:lnTo>
                <a:lnTo>
                  <a:pt x="0" y="118872"/>
                </a:lnTo>
                <a:lnTo>
                  <a:pt x="12190476" y="118872"/>
                </a:lnTo>
                <a:lnTo>
                  <a:pt x="1219047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23" y="6633971"/>
            <a:ext cx="12190730" cy="226060"/>
          </a:xfrm>
          <a:custGeom>
            <a:avLst/>
            <a:gdLst/>
            <a:ahLst/>
            <a:cxnLst/>
            <a:rect l="l" t="t" r="r" b="b"/>
            <a:pathLst>
              <a:path w="12190730" h="226059">
                <a:moveTo>
                  <a:pt x="12190476" y="0"/>
                </a:moveTo>
                <a:lnTo>
                  <a:pt x="0" y="0"/>
                </a:lnTo>
                <a:lnTo>
                  <a:pt x="0" y="225551"/>
                </a:lnTo>
                <a:lnTo>
                  <a:pt x="12190476" y="225551"/>
                </a:lnTo>
                <a:lnTo>
                  <a:pt x="12190476" y="0"/>
                </a:lnTo>
                <a:close/>
              </a:path>
            </a:pathLst>
          </a:custGeom>
          <a:solidFill>
            <a:srgbClr val="2D6C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3014" y="147065"/>
            <a:ext cx="6125971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34805" y="1624012"/>
            <a:ext cx="6927215" cy="267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6751" y="6684568"/>
            <a:ext cx="1023429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FFFF00"/>
                </a:solidFill>
                <a:latin typeface="Carlito"/>
                <a:cs typeface="Carlito"/>
              </a:defRPr>
            </a:lvl1pPr>
          </a:lstStyle>
          <a:p>
            <a:pPr>
              <a:lnSpc>
                <a:spcPts val="1140"/>
              </a:lnSpc>
              <a:tabLst>
                <a:tab pos="2192655" algn="l"/>
              </a:tabLst>
            </a:pPr>
            <a:r>
              <a:rPr spc="-10" dirty="0">
                <a:solidFill>
                  <a:srgbClr val="FFFFFF"/>
                </a:solidFill>
              </a:rPr>
              <a:t>Estrutura </a:t>
            </a:r>
            <a:r>
              <a:rPr dirty="0">
                <a:solidFill>
                  <a:srgbClr val="FFFFFF"/>
                </a:solidFill>
              </a:rPr>
              <a:t>de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Dados I	</a:t>
            </a:r>
            <a:r>
              <a:rPr spc="-20" dirty="0">
                <a:solidFill>
                  <a:srgbClr val="FFFFFF"/>
                </a:solidFill>
              </a:rPr>
              <a:t>Prof. </a:t>
            </a:r>
            <a:r>
              <a:rPr spc="-40" dirty="0">
                <a:solidFill>
                  <a:srgbClr val="FFFFFF"/>
                </a:solidFill>
              </a:rPr>
              <a:t>Dr. </a:t>
            </a:r>
            <a:r>
              <a:rPr dirty="0">
                <a:solidFill>
                  <a:srgbClr val="FFFFFF"/>
                </a:solidFill>
              </a:rPr>
              <a:t>Daniel </a:t>
            </a:r>
            <a:r>
              <a:rPr spc="5" dirty="0">
                <a:solidFill>
                  <a:srgbClr val="FFFFFF"/>
                </a:solidFill>
              </a:rPr>
              <a:t>A. </a:t>
            </a:r>
            <a:r>
              <a:rPr spc="-5" dirty="0">
                <a:solidFill>
                  <a:srgbClr val="FFFFFF"/>
                </a:solidFill>
              </a:rPr>
              <a:t>Furtado </a:t>
            </a:r>
            <a:r>
              <a:rPr dirty="0">
                <a:solidFill>
                  <a:srgbClr val="FFFFFF"/>
                </a:solidFill>
              </a:rPr>
              <a:t>- </a:t>
            </a:r>
            <a:r>
              <a:rPr spc="-5" dirty="0"/>
              <a:t>Proibida cópia, apropriação ou uso sem autorização </a:t>
            </a:r>
            <a:r>
              <a:rPr dirty="0"/>
              <a:t>de </a:t>
            </a:r>
            <a:r>
              <a:rPr spc="-5" dirty="0"/>
              <a:t>qualquer parte deste material </a:t>
            </a:r>
            <a:r>
              <a:rPr dirty="0"/>
              <a:t>- </a:t>
            </a:r>
            <a:r>
              <a:rPr spc="-5" dirty="0"/>
              <a:t>Lei </a:t>
            </a:r>
            <a:r>
              <a:rPr dirty="0"/>
              <a:t>nº 9</a:t>
            </a:r>
            <a:r>
              <a:rPr spc="65" dirty="0"/>
              <a:t> </a:t>
            </a:r>
            <a:r>
              <a:rPr dirty="0"/>
              <a:t>610/98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6402" y="6671868"/>
            <a:ext cx="806830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Prof. </a:t>
            </a:r>
            <a:r>
              <a:rPr spc="-40" dirty="0"/>
              <a:t>Dr. </a:t>
            </a:r>
            <a:r>
              <a:rPr dirty="0"/>
              <a:t>Daniel </a:t>
            </a:r>
            <a:r>
              <a:rPr spc="5" dirty="0"/>
              <a:t>A. </a:t>
            </a:r>
            <a:r>
              <a:rPr dirty="0"/>
              <a:t>Furtado - </a:t>
            </a:r>
            <a:r>
              <a:rPr spc="-5" dirty="0"/>
              <a:t>Proibida cópia, apropriação ou uso sem autorização </a:t>
            </a:r>
            <a:r>
              <a:rPr dirty="0"/>
              <a:t>de </a:t>
            </a:r>
            <a:r>
              <a:rPr spc="-5" dirty="0"/>
              <a:t>qualquer parte deste material </a:t>
            </a:r>
            <a:r>
              <a:rPr dirty="0"/>
              <a:t>- </a:t>
            </a:r>
            <a:r>
              <a:rPr spc="-5" dirty="0"/>
              <a:t>Lei </a:t>
            </a:r>
            <a:r>
              <a:rPr dirty="0"/>
              <a:t>nº 9</a:t>
            </a:r>
            <a:r>
              <a:rPr spc="35" dirty="0"/>
              <a:t> </a:t>
            </a:r>
            <a:r>
              <a:rPr dirty="0"/>
              <a:t>610/98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fu.br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xemplo.com/produtos" TargetMode="External"/><Relationship Id="rId5" Type="http://schemas.openxmlformats.org/officeDocument/2006/relationships/hyperlink" Target="http://www.exemplo.com/" TargetMode="External"/><Relationship Id="rId4" Type="http://schemas.openxmlformats.org/officeDocument/2006/relationships/hyperlink" Target="http://www.exemplo.com/contato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fu.br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hyperlink" Target="mailto:exemplo@exemplo.co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87.png"/><Relationship Id="rId9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wardspac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finityfree.net/" TargetMode="External"/><Relationship Id="rId4" Type="http://schemas.openxmlformats.org/officeDocument/2006/relationships/hyperlink" Target="http://www.atspace.com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dn.mozilla.net/en-US/docs/Web/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html/" TargetMode="External"/><Relationship Id="rId5" Type="http://schemas.openxmlformats.org/officeDocument/2006/relationships/hyperlink" Target="https://www.w3.org/TR/html52/" TargetMode="External"/><Relationship Id="rId4" Type="http://schemas.openxmlformats.org/officeDocument/2006/relationships/hyperlink" Target="https://html.spec.whatwg.org/multipag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6589" y="3280981"/>
            <a:ext cx="10379075" cy="114935"/>
            <a:chOff x="906589" y="3280981"/>
            <a:chExt cx="10379075" cy="114935"/>
          </a:xfrm>
        </p:grpSpPr>
        <p:sp>
          <p:nvSpPr>
            <p:cNvPr id="3" name="object 3"/>
            <p:cNvSpPr/>
            <p:nvPr/>
          </p:nvSpPr>
          <p:spPr>
            <a:xfrm>
              <a:off x="2279904" y="3285744"/>
              <a:ext cx="7632192" cy="105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1352" y="3285744"/>
              <a:ext cx="10369296" cy="1051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1352" y="3285744"/>
              <a:ext cx="10369550" cy="105410"/>
            </a:xfrm>
            <a:custGeom>
              <a:avLst/>
              <a:gdLst/>
              <a:ahLst/>
              <a:cxnLst/>
              <a:rect l="l" t="t" r="r" b="b"/>
              <a:pathLst>
                <a:path w="10369550" h="105410">
                  <a:moveTo>
                    <a:pt x="0" y="105155"/>
                  </a:moveTo>
                  <a:lnTo>
                    <a:pt x="10369296" y="105155"/>
                  </a:lnTo>
                  <a:lnTo>
                    <a:pt x="10369296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59555" y="2497963"/>
            <a:ext cx="5001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>
                <a:solidFill>
                  <a:srgbClr val="4F81BC"/>
                </a:solidFill>
              </a:rPr>
              <a:t>Programação </a:t>
            </a:r>
            <a:r>
              <a:rPr sz="3600" spc="-190" dirty="0">
                <a:solidFill>
                  <a:srgbClr val="4F81BC"/>
                </a:solidFill>
              </a:rPr>
              <a:t>para</a:t>
            </a:r>
            <a:r>
              <a:rPr sz="3600" spc="-90" dirty="0">
                <a:solidFill>
                  <a:srgbClr val="4F81BC"/>
                </a:solidFill>
              </a:rPr>
              <a:t> </a:t>
            </a:r>
            <a:r>
              <a:rPr sz="3600" spc="-60" dirty="0">
                <a:solidFill>
                  <a:srgbClr val="4F81BC"/>
                </a:solidFill>
              </a:rPr>
              <a:t>Internet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3502914" y="3837432"/>
            <a:ext cx="5186045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8020" marR="658495" indent="718820">
              <a:lnSpc>
                <a:spcPct val="141800"/>
              </a:lnSpc>
              <a:spcBef>
                <a:spcPts val="100"/>
              </a:spcBef>
            </a:pP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Módulo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1 </a:t>
            </a:r>
            <a:r>
              <a:rPr sz="2400" spc="105" dirty="0">
                <a:solidFill>
                  <a:srgbClr val="585858"/>
                </a:solidFill>
                <a:latin typeface="Arial"/>
                <a:cs typeface="Arial"/>
              </a:rPr>
              <a:t>– </a:t>
            </a:r>
            <a:r>
              <a:rPr sz="2400" spc="-95" dirty="0">
                <a:solidFill>
                  <a:srgbClr val="585858"/>
                </a:solidFill>
                <a:latin typeface="Arial"/>
                <a:cs typeface="Arial"/>
              </a:rPr>
              <a:t>Parte </a:t>
            </a:r>
            <a:r>
              <a:rPr sz="2400" spc="-40" dirty="0">
                <a:solidFill>
                  <a:srgbClr val="585858"/>
                </a:solidFill>
                <a:latin typeface="Arial"/>
                <a:cs typeface="Arial"/>
              </a:rPr>
              <a:t>1  </a:t>
            </a:r>
            <a:r>
              <a:rPr sz="2400" spc="-85" dirty="0">
                <a:solidFill>
                  <a:srgbClr val="585858"/>
                </a:solidFill>
                <a:latin typeface="Arial"/>
                <a:cs typeface="Arial"/>
              </a:rPr>
              <a:t>Introdução </a:t>
            </a:r>
            <a:r>
              <a:rPr sz="2400" spc="-215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2400" spc="-130" dirty="0">
                <a:solidFill>
                  <a:srgbClr val="585858"/>
                </a:solidFill>
                <a:latin typeface="Arial"/>
                <a:cs typeface="Arial"/>
              </a:rPr>
              <a:t>Linguagem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51660" y="5715000"/>
            <a:ext cx="8412480" cy="836930"/>
            <a:chOff x="1851660" y="5715000"/>
            <a:chExt cx="8412480" cy="836930"/>
          </a:xfrm>
        </p:grpSpPr>
        <p:sp>
          <p:nvSpPr>
            <p:cNvPr id="10" name="object 10"/>
            <p:cNvSpPr/>
            <p:nvPr/>
          </p:nvSpPr>
          <p:spPr>
            <a:xfrm>
              <a:off x="1851660" y="5736335"/>
              <a:ext cx="8412480" cy="780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18716" y="5715000"/>
              <a:ext cx="8264652" cy="8366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0240" y="5804915"/>
              <a:ext cx="8280400" cy="647700"/>
            </a:xfrm>
            <a:custGeom>
              <a:avLst/>
              <a:gdLst/>
              <a:ahLst/>
              <a:cxnLst/>
              <a:rect l="l" t="t" r="r" b="b"/>
              <a:pathLst>
                <a:path w="8280400" h="647700">
                  <a:moveTo>
                    <a:pt x="8279892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8279892" y="647700"/>
                  </a:lnTo>
                  <a:lnTo>
                    <a:pt x="827989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20240" y="5804915"/>
              <a:ext cx="8280400" cy="647700"/>
            </a:xfrm>
            <a:custGeom>
              <a:avLst/>
              <a:gdLst/>
              <a:ahLst/>
              <a:cxnLst/>
              <a:rect l="l" t="t" r="r" b="b"/>
              <a:pathLst>
                <a:path w="8280400" h="647700">
                  <a:moveTo>
                    <a:pt x="0" y="647700"/>
                  </a:moveTo>
                  <a:lnTo>
                    <a:pt x="8279892" y="647700"/>
                  </a:lnTo>
                  <a:lnTo>
                    <a:pt x="8279892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958" y="168402"/>
            <a:ext cx="8783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Estrutura </a:t>
            </a:r>
            <a:r>
              <a:rPr sz="4000" spc="-275" dirty="0"/>
              <a:t>Básica de </a:t>
            </a:r>
            <a:r>
              <a:rPr sz="4000" spc="-220" dirty="0"/>
              <a:t>um </a:t>
            </a:r>
            <a:r>
              <a:rPr sz="4000" spc="-190" dirty="0"/>
              <a:t>Documento</a:t>
            </a:r>
            <a:r>
              <a:rPr sz="4000" spc="100" dirty="0"/>
              <a:t> </a:t>
            </a:r>
            <a:r>
              <a:rPr sz="4000" spc="-110" dirty="0"/>
              <a:t>HTML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999488" y="2383535"/>
            <a:ext cx="5195570" cy="3743325"/>
            <a:chOff x="1999488" y="2383535"/>
            <a:chExt cx="5195570" cy="3743325"/>
          </a:xfrm>
        </p:grpSpPr>
        <p:sp>
          <p:nvSpPr>
            <p:cNvPr id="4" name="object 4"/>
            <p:cNvSpPr/>
            <p:nvPr/>
          </p:nvSpPr>
          <p:spPr>
            <a:xfrm>
              <a:off x="2011680" y="2383535"/>
              <a:ext cx="5183124" cy="37322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9488" y="2426207"/>
              <a:ext cx="4306823" cy="3700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0260" y="2452115"/>
              <a:ext cx="5050790" cy="3599815"/>
            </a:xfrm>
            <a:custGeom>
              <a:avLst/>
              <a:gdLst/>
              <a:ahLst/>
              <a:cxnLst/>
              <a:rect l="l" t="t" r="r" b="b"/>
              <a:pathLst>
                <a:path w="5050790" h="3599815">
                  <a:moveTo>
                    <a:pt x="5050536" y="0"/>
                  </a:moveTo>
                  <a:lnTo>
                    <a:pt x="0" y="0"/>
                  </a:lnTo>
                  <a:lnTo>
                    <a:pt x="0" y="3599688"/>
                  </a:lnTo>
                  <a:lnTo>
                    <a:pt x="5050536" y="3599688"/>
                  </a:lnTo>
                  <a:lnTo>
                    <a:pt x="5050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0260" y="2452115"/>
              <a:ext cx="5050790" cy="3599815"/>
            </a:xfrm>
            <a:custGeom>
              <a:avLst/>
              <a:gdLst/>
              <a:ahLst/>
              <a:cxnLst/>
              <a:rect l="l" t="t" r="r" b="b"/>
              <a:pathLst>
                <a:path w="5050790" h="3599815">
                  <a:moveTo>
                    <a:pt x="0" y="3599688"/>
                  </a:moveTo>
                  <a:lnTo>
                    <a:pt x="5050536" y="3599688"/>
                  </a:lnTo>
                  <a:lnTo>
                    <a:pt x="5050536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58745" y="2522347"/>
            <a:ext cx="189483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4" dirty="0">
                <a:solidFill>
                  <a:srgbClr val="0000FF"/>
                </a:solidFill>
                <a:latin typeface="Arial"/>
                <a:cs typeface="Arial"/>
              </a:rPr>
              <a:t>&lt;!DOCTYPE</a:t>
            </a:r>
            <a:r>
              <a:rPr sz="1400" spc="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0000FF"/>
                </a:solidFill>
                <a:latin typeface="Arial"/>
                <a:cs typeface="Arial"/>
              </a:rPr>
              <a:t>html&gt;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80" dirty="0">
                <a:solidFill>
                  <a:srgbClr val="0000FF"/>
                </a:solidFill>
                <a:latin typeface="Arial"/>
                <a:cs typeface="Arial"/>
              </a:rPr>
              <a:t>&lt;html</a:t>
            </a:r>
            <a:r>
              <a:rPr sz="1400" spc="3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Arial"/>
                <a:cs typeface="Arial"/>
              </a:rPr>
              <a:t>lang</a:t>
            </a:r>
            <a:r>
              <a:rPr sz="1400" b="1" i="1" dirty="0">
                <a:solidFill>
                  <a:srgbClr val="0000FF"/>
                </a:solidFill>
                <a:latin typeface="Arial"/>
                <a:cs typeface="Arial"/>
              </a:rPr>
              <a:t>="pt</a:t>
            </a:r>
            <a:r>
              <a:rPr sz="1400" b="1" i="1" dirty="0">
                <a:solidFill>
                  <a:srgbClr val="0000FF"/>
                </a:solidFill>
                <a:latin typeface="Courier New"/>
                <a:cs typeface="Courier New"/>
              </a:rPr>
              <a:t>–</a:t>
            </a:r>
            <a:r>
              <a:rPr sz="1400" b="1" i="1" dirty="0">
                <a:solidFill>
                  <a:srgbClr val="0000FF"/>
                </a:solidFill>
                <a:latin typeface="Arial"/>
                <a:cs typeface="Arial"/>
              </a:rPr>
              <a:t>BR"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1938" y="3162426"/>
            <a:ext cx="359981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&lt;head&gt;</a:t>
            </a:r>
            <a:endParaRPr sz="1400">
              <a:latin typeface="Arial"/>
              <a:cs typeface="Arial"/>
            </a:endParaRPr>
          </a:p>
          <a:p>
            <a:pPr marL="534035">
              <a:lnSpc>
                <a:spcPct val="100000"/>
              </a:lnSpc>
            </a:pP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&lt;meta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charset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="UTF</a:t>
            </a:r>
            <a:r>
              <a:rPr sz="1400" spc="50" dirty="0">
                <a:solidFill>
                  <a:srgbClr val="0000FF"/>
                </a:solidFill>
                <a:latin typeface="Courier New"/>
                <a:cs typeface="Courier New"/>
              </a:rPr>
              <a:t>–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8"&gt;</a:t>
            </a:r>
            <a:endParaRPr sz="1400">
              <a:latin typeface="Arial"/>
              <a:cs typeface="Arial"/>
            </a:endParaRPr>
          </a:p>
          <a:p>
            <a:pPr marL="534035">
              <a:lnSpc>
                <a:spcPct val="100000"/>
              </a:lnSpc>
            </a:pPr>
            <a:r>
              <a:rPr sz="1400" spc="215" dirty="0">
                <a:solidFill>
                  <a:srgbClr val="0000FF"/>
                </a:solidFill>
                <a:latin typeface="Arial"/>
                <a:cs typeface="Arial"/>
              </a:rPr>
              <a:t>&lt;title&gt;</a:t>
            </a:r>
            <a:r>
              <a:rPr sz="1400" spc="215" dirty="0">
                <a:solidFill>
                  <a:srgbClr val="1C4D5A"/>
                </a:solidFill>
                <a:latin typeface="Arial"/>
                <a:cs typeface="Arial"/>
              </a:rPr>
              <a:t>Titulo </a:t>
            </a:r>
            <a:r>
              <a:rPr sz="1400" spc="-5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1400" spc="11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160" dirty="0">
                <a:solidFill>
                  <a:srgbClr val="1C4D5A"/>
                </a:solidFill>
                <a:latin typeface="Arial"/>
                <a:cs typeface="Arial"/>
              </a:rPr>
              <a:t>Pagina</a:t>
            </a:r>
            <a:r>
              <a:rPr sz="1400" spc="160" dirty="0">
                <a:solidFill>
                  <a:srgbClr val="0000FF"/>
                </a:solidFill>
                <a:latin typeface="Arial"/>
                <a:cs typeface="Arial"/>
              </a:rPr>
              <a:t>&lt;/title&gt;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0000FF"/>
                </a:solidFill>
                <a:latin typeface="Arial"/>
                <a:cs typeface="Arial"/>
              </a:rPr>
              <a:t>&lt;/head&gt;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8745" y="4229480"/>
            <a:ext cx="330200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&lt;body&gt;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400" spc="7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r>
              <a:rPr sz="1400" spc="70" dirty="0">
                <a:solidFill>
                  <a:srgbClr val="1C4D5A"/>
                </a:solidFill>
                <a:latin typeface="Arial"/>
                <a:cs typeface="Arial"/>
              </a:rPr>
              <a:t>Primeira</a:t>
            </a:r>
            <a:r>
              <a:rPr sz="1400" spc="35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C4D5A"/>
                </a:solidFill>
                <a:latin typeface="Arial"/>
                <a:cs typeface="Arial"/>
              </a:rPr>
              <a:t>Pagina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1400" spc="6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r>
              <a:rPr sz="1400" spc="60" dirty="0">
                <a:solidFill>
                  <a:srgbClr val="1C4D5A"/>
                </a:solidFill>
                <a:latin typeface="Arial"/>
                <a:cs typeface="Arial"/>
              </a:rPr>
              <a:t>Ola,</a:t>
            </a:r>
            <a:r>
              <a:rPr sz="1400" spc="37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1C4D5A"/>
                </a:solidFill>
                <a:latin typeface="Arial"/>
                <a:cs typeface="Arial"/>
              </a:rPr>
              <a:t>mundo!</a:t>
            </a:r>
            <a:r>
              <a:rPr sz="1400" spc="25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&lt;/body&gt;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105" dirty="0">
                <a:solidFill>
                  <a:srgbClr val="0000FF"/>
                </a:solidFill>
                <a:latin typeface="Arial"/>
                <a:cs typeface="Arial"/>
              </a:rPr>
              <a:t>&lt;/html&gt;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9864" y="1697723"/>
            <a:ext cx="1170940" cy="607060"/>
            <a:chOff x="1959864" y="1697723"/>
            <a:chExt cx="1170940" cy="607060"/>
          </a:xfrm>
        </p:grpSpPr>
        <p:sp>
          <p:nvSpPr>
            <p:cNvPr id="12" name="object 12"/>
            <p:cNvSpPr/>
            <p:nvPr/>
          </p:nvSpPr>
          <p:spPr>
            <a:xfrm>
              <a:off x="2002536" y="1719059"/>
              <a:ext cx="1101852" cy="496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9864" y="1697723"/>
              <a:ext cx="1170444" cy="6065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71116" y="1787651"/>
            <a:ext cx="969644" cy="36449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1800" spc="-15" dirty="0">
                <a:solidFill>
                  <a:srgbClr val="FF0000"/>
                </a:solidFill>
                <a:latin typeface="Carlito"/>
                <a:cs typeface="Carlito"/>
              </a:rPr>
              <a:t>Atributo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11195" y="2156472"/>
            <a:ext cx="7625080" cy="1041400"/>
            <a:chOff x="2711195" y="2156472"/>
            <a:chExt cx="7625080" cy="1041400"/>
          </a:xfrm>
        </p:grpSpPr>
        <p:sp>
          <p:nvSpPr>
            <p:cNvPr id="16" name="object 16"/>
            <p:cNvSpPr/>
            <p:nvPr/>
          </p:nvSpPr>
          <p:spPr>
            <a:xfrm>
              <a:off x="2711195" y="2165603"/>
              <a:ext cx="262890" cy="612775"/>
            </a:xfrm>
            <a:custGeom>
              <a:avLst/>
              <a:gdLst/>
              <a:ahLst/>
              <a:cxnLst/>
              <a:rect l="l" t="t" r="r" b="b"/>
              <a:pathLst>
                <a:path w="262889" h="612775">
                  <a:moveTo>
                    <a:pt x="55080" y="114557"/>
                  </a:moveTo>
                  <a:lnTo>
                    <a:pt x="43386" y="119485"/>
                  </a:lnTo>
                  <a:lnTo>
                    <a:pt x="250698" y="612394"/>
                  </a:lnTo>
                  <a:lnTo>
                    <a:pt x="262381" y="607441"/>
                  </a:lnTo>
                  <a:lnTo>
                    <a:pt x="55080" y="114557"/>
                  </a:lnTo>
                  <a:close/>
                </a:path>
                <a:path w="262889" h="612775">
                  <a:moveTo>
                    <a:pt x="0" y="0"/>
                  </a:moveTo>
                  <a:lnTo>
                    <a:pt x="14097" y="131825"/>
                  </a:lnTo>
                  <a:lnTo>
                    <a:pt x="43386" y="119485"/>
                  </a:lnTo>
                  <a:lnTo>
                    <a:pt x="38481" y="107823"/>
                  </a:lnTo>
                  <a:lnTo>
                    <a:pt x="50165" y="102870"/>
                  </a:lnTo>
                  <a:lnTo>
                    <a:pt x="82820" y="102870"/>
                  </a:lnTo>
                  <a:lnTo>
                    <a:pt x="84328" y="102235"/>
                  </a:lnTo>
                  <a:lnTo>
                    <a:pt x="0" y="0"/>
                  </a:lnTo>
                  <a:close/>
                </a:path>
                <a:path w="262889" h="612775">
                  <a:moveTo>
                    <a:pt x="50165" y="102870"/>
                  </a:moveTo>
                  <a:lnTo>
                    <a:pt x="38481" y="107823"/>
                  </a:lnTo>
                  <a:lnTo>
                    <a:pt x="43386" y="119485"/>
                  </a:lnTo>
                  <a:lnTo>
                    <a:pt x="55080" y="114557"/>
                  </a:lnTo>
                  <a:lnTo>
                    <a:pt x="50165" y="102870"/>
                  </a:lnTo>
                  <a:close/>
                </a:path>
                <a:path w="262889" h="612775">
                  <a:moveTo>
                    <a:pt x="82820" y="102870"/>
                  </a:moveTo>
                  <a:lnTo>
                    <a:pt x="50165" y="102870"/>
                  </a:lnTo>
                  <a:lnTo>
                    <a:pt x="55080" y="114557"/>
                  </a:lnTo>
                  <a:lnTo>
                    <a:pt x="82820" y="10287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85688" y="2168639"/>
              <a:ext cx="4450079" cy="9631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58255" y="2156472"/>
              <a:ext cx="4447032" cy="10408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54267" y="2237232"/>
            <a:ext cx="4318000" cy="83058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600" b="1" spc="-15" dirty="0">
                <a:solidFill>
                  <a:srgbClr val="0000FF"/>
                </a:solidFill>
                <a:latin typeface="Carlito"/>
                <a:cs typeface="Carlito"/>
              </a:rPr>
              <a:t>meta </a:t>
            </a:r>
            <a:r>
              <a:rPr sz="1600" spc="-15" dirty="0">
                <a:latin typeface="Carlito"/>
                <a:cs typeface="Carlito"/>
              </a:rPr>
              <a:t>para </a:t>
            </a:r>
            <a:r>
              <a:rPr sz="1600" spc="-10" dirty="0">
                <a:latin typeface="Carlito"/>
                <a:cs typeface="Carlito"/>
              </a:rPr>
              <a:t>inserção </a:t>
            </a:r>
            <a:r>
              <a:rPr sz="1600" spc="-5" dirty="0">
                <a:latin typeface="Carlito"/>
                <a:cs typeface="Carlito"/>
              </a:rPr>
              <a:t>de</a:t>
            </a:r>
            <a:r>
              <a:rPr sz="1600" spc="4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metadados</a:t>
            </a:r>
            <a:endParaRPr sz="1600">
              <a:latin typeface="Carlito"/>
              <a:cs typeface="Carlito"/>
            </a:endParaRPr>
          </a:p>
          <a:p>
            <a:pPr marL="9144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rlito"/>
                <a:cs typeface="Carlito"/>
              </a:rPr>
              <a:t>charset </a:t>
            </a:r>
            <a:r>
              <a:rPr sz="1600" spc="-15" dirty="0">
                <a:latin typeface="Carlito"/>
                <a:cs typeface="Carlito"/>
              </a:rPr>
              <a:t>para </a:t>
            </a:r>
            <a:r>
              <a:rPr sz="1600" spc="-5" dirty="0">
                <a:latin typeface="Carlito"/>
                <a:cs typeface="Carlito"/>
              </a:rPr>
              <a:t>indicar o tipo de </a:t>
            </a:r>
            <a:r>
              <a:rPr sz="1600" spc="-10" dirty="0">
                <a:latin typeface="Carlito"/>
                <a:cs typeface="Carlito"/>
              </a:rPr>
              <a:t>cod. </a:t>
            </a:r>
            <a:r>
              <a:rPr sz="1600" spc="-5" dirty="0">
                <a:latin typeface="Carlito"/>
                <a:cs typeface="Carlito"/>
              </a:rPr>
              <a:t>de</a:t>
            </a:r>
            <a:r>
              <a:rPr sz="1600" spc="5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caracteres</a:t>
            </a:r>
            <a:endParaRPr sz="1600">
              <a:latin typeface="Carlito"/>
              <a:cs typeface="Carlito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solidFill>
                  <a:srgbClr val="4F81BC"/>
                </a:solidFill>
                <a:latin typeface="Carlito"/>
                <a:cs typeface="Carlito"/>
              </a:rPr>
              <a:t>UTF-8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permite </a:t>
            </a:r>
            <a:r>
              <a:rPr sz="1500" spc="-10" dirty="0">
                <a:solidFill>
                  <a:srgbClr val="205868"/>
                </a:solidFill>
                <a:latin typeface="Carlito"/>
                <a:cs typeface="Carlito"/>
              </a:rPr>
              <a:t>caracteres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especiais, acentuação,</a:t>
            </a:r>
            <a:r>
              <a:rPr sz="1500" spc="-2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205868"/>
                </a:solidFill>
                <a:latin typeface="Carlito"/>
                <a:cs typeface="Carlito"/>
              </a:rPr>
              <a:t>etc.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57955" y="1706879"/>
            <a:ext cx="2494280" cy="1718310"/>
            <a:chOff x="3457955" y="1706879"/>
            <a:chExt cx="2494280" cy="1718310"/>
          </a:xfrm>
        </p:grpSpPr>
        <p:sp>
          <p:nvSpPr>
            <p:cNvPr id="21" name="object 21"/>
            <p:cNvSpPr/>
            <p:nvPr/>
          </p:nvSpPr>
          <p:spPr>
            <a:xfrm>
              <a:off x="3604641" y="2185415"/>
              <a:ext cx="2347595" cy="1239520"/>
            </a:xfrm>
            <a:custGeom>
              <a:avLst/>
              <a:gdLst/>
              <a:ahLst/>
              <a:cxnLst/>
              <a:rect l="l" t="t" r="r" b="b"/>
              <a:pathLst>
                <a:path w="2347595" h="1239520">
                  <a:moveTo>
                    <a:pt x="293751" y="0"/>
                  </a:moveTo>
                  <a:lnTo>
                    <a:pt x="203835" y="97409"/>
                  </a:lnTo>
                  <a:lnTo>
                    <a:pt x="232321" y="111315"/>
                  </a:lnTo>
                  <a:lnTo>
                    <a:pt x="0" y="586994"/>
                  </a:lnTo>
                  <a:lnTo>
                    <a:pt x="11430" y="592582"/>
                  </a:lnTo>
                  <a:lnTo>
                    <a:pt x="243751" y="116890"/>
                  </a:lnTo>
                  <a:lnTo>
                    <a:pt x="272288" y="130810"/>
                  </a:lnTo>
                  <a:lnTo>
                    <a:pt x="277342" y="99949"/>
                  </a:lnTo>
                  <a:lnTo>
                    <a:pt x="293751" y="0"/>
                  </a:lnTo>
                  <a:close/>
                </a:path>
                <a:path w="2347595" h="1239520">
                  <a:moveTo>
                    <a:pt x="2347341" y="560832"/>
                  </a:moveTo>
                  <a:lnTo>
                    <a:pt x="2214880" y="568325"/>
                  </a:lnTo>
                  <a:lnTo>
                    <a:pt x="2225713" y="598170"/>
                  </a:lnTo>
                  <a:lnTo>
                    <a:pt x="488188" y="1227582"/>
                  </a:lnTo>
                  <a:lnTo>
                    <a:pt x="492506" y="1239520"/>
                  </a:lnTo>
                  <a:lnTo>
                    <a:pt x="2230056" y="610095"/>
                  </a:lnTo>
                  <a:lnTo>
                    <a:pt x="2240915" y="639953"/>
                  </a:lnTo>
                  <a:lnTo>
                    <a:pt x="2302916" y="593852"/>
                  </a:lnTo>
                  <a:lnTo>
                    <a:pt x="2347341" y="5608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57955" y="1719046"/>
              <a:ext cx="2292096" cy="4861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18915" y="1706879"/>
              <a:ext cx="1772412" cy="5532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26535" y="1787651"/>
              <a:ext cx="2159635" cy="353695"/>
            </a:xfrm>
            <a:custGeom>
              <a:avLst/>
              <a:gdLst/>
              <a:ahLst/>
              <a:cxnLst/>
              <a:rect l="l" t="t" r="r" b="b"/>
              <a:pathLst>
                <a:path w="2159635" h="353694">
                  <a:moveTo>
                    <a:pt x="2159508" y="0"/>
                  </a:moveTo>
                  <a:lnTo>
                    <a:pt x="0" y="0"/>
                  </a:lnTo>
                  <a:lnTo>
                    <a:pt x="0" y="353567"/>
                  </a:lnTo>
                  <a:lnTo>
                    <a:pt x="2159508" y="353567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526535" y="1766316"/>
            <a:ext cx="2172970" cy="375285"/>
          </a:xfrm>
          <a:prstGeom prst="rect">
            <a:avLst/>
          </a:prstGeom>
          <a:ln w="6350">
            <a:solidFill>
              <a:srgbClr val="548ED4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425"/>
              </a:spcBef>
            </a:pPr>
            <a:r>
              <a:rPr sz="1600" spc="-20" dirty="0">
                <a:solidFill>
                  <a:srgbClr val="0000FF"/>
                </a:solidFill>
                <a:latin typeface="Carlito"/>
                <a:cs typeface="Carlito"/>
              </a:rPr>
              <a:t>Valor </a:t>
            </a:r>
            <a:r>
              <a:rPr sz="1600" spc="-5" dirty="0">
                <a:solidFill>
                  <a:srgbClr val="0000FF"/>
                </a:solidFill>
                <a:latin typeface="Carlito"/>
                <a:cs typeface="Carlito"/>
              </a:rPr>
              <a:t>do</a:t>
            </a:r>
            <a:r>
              <a:rPr sz="1600" spc="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arlito"/>
                <a:cs typeface="Carlito"/>
              </a:rPr>
              <a:t>atributo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57955" y="1106411"/>
            <a:ext cx="2292350" cy="797560"/>
            <a:chOff x="3457955" y="1106411"/>
            <a:chExt cx="2292350" cy="797560"/>
          </a:xfrm>
        </p:grpSpPr>
        <p:sp>
          <p:nvSpPr>
            <p:cNvPr id="27" name="object 27"/>
            <p:cNvSpPr/>
            <p:nvPr/>
          </p:nvSpPr>
          <p:spPr>
            <a:xfrm>
              <a:off x="3457955" y="1127785"/>
              <a:ext cx="2292096" cy="70253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18915" y="1106411"/>
              <a:ext cx="2194560" cy="7970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26535" y="1196340"/>
              <a:ext cx="2159635" cy="570230"/>
            </a:xfrm>
            <a:custGeom>
              <a:avLst/>
              <a:gdLst/>
              <a:ahLst/>
              <a:cxnLst/>
              <a:rect l="l" t="t" r="r" b="b"/>
              <a:pathLst>
                <a:path w="2159635" h="570230">
                  <a:moveTo>
                    <a:pt x="2159508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2159508" y="569976"/>
                  </a:lnTo>
                  <a:lnTo>
                    <a:pt x="2159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6535" y="1196340"/>
              <a:ext cx="2159635" cy="570230"/>
            </a:xfrm>
            <a:custGeom>
              <a:avLst/>
              <a:gdLst/>
              <a:ahLst/>
              <a:cxnLst/>
              <a:rect l="l" t="t" r="r" b="b"/>
              <a:pathLst>
                <a:path w="2159635" h="570230">
                  <a:moveTo>
                    <a:pt x="0" y="569976"/>
                  </a:moveTo>
                  <a:lnTo>
                    <a:pt x="2159508" y="569976"/>
                  </a:lnTo>
                  <a:lnTo>
                    <a:pt x="2159508" y="0"/>
                  </a:lnTo>
                  <a:lnTo>
                    <a:pt x="0" y="0"/>
                  </a:lnTo>
                  <a:lnTo>
                    <a:pt x="0" y="56997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29710" y="1208278"/>
            <a:ext cx="21666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FF0000"/>
                </a:solidFill>
                <a:latin typeface="Carlito"/>
                <a:cs typeface="Carlito"/>
              </a:rPr>
              <a:t>pt </a:t>
            </a:r>
            <a:r>
              <a:rPr sz="1600" spc="-5" dirty="0">
                <a:latin typeface="Carlito"/>
                <a:cs typeface="Carlito"/>
              </a:rPr>
              <a:t>= idioma</a:t>
            </a:r>
            <a:r>
              <a:rPr sz="1600" spc="-10" dirty="0">
                <a:latin typeface="Carlito"/>
                <a:cs typeface="Carlito"/>
              </a:rPr>
              <a:t> português</a:t>
            </a:r>
            <a:endParaRPr sz="1600">
              <a:latin typeface="Carlito"/>
              <a:cs typeface="Carlito"/>
            </a:endParaRPr>
          </a:p>
          <a:p>
            <a:pPr marL="176530">
              <a:lnSpc>
                <a:spcPct val="100000"/>
              </a:lnSpc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BR </a:t>
            </a:r>
            <a:r>
              <a:rPr sz="1600" spc="-5" dirty="0">
                <a:latin typeface="Carlito"/>
                <a:cs typeface="Carlito"/>
              </a:rPr>
              <a:t>= país</a:t>
            </a:r>
            <a:r>
              <a:rPr sz="1600" spc="-2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Brasil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43371" y="1104887"/>
            <a:ext cx="3662679" cy="797560"/>
            <a:chOff x="5643371" y="1104887"/>
            <a:chExt cx="3662679" cy="797560"/>
          </a:xfrm>
        </p:grpSpPr>
        <p:sp>
          <p:nvSpPr>
            <p:cNvPr id="33" name="object 33"/>
            <p:cNvSpPr/>
            <p:nvPr/>
          </p:nvSpPr>
          <p:spPr>
            <a:xfrm>
              <a:off x="5643371" y="1126210"/>
              <a:ext cx="3662172" cy="70411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04331" y="1104887"/>
              <a:ext cx="3535679" cy="7970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11951" y="1194816"/>
              <a:ext cx="3529965" cy="571500"/>
            </a:xfrm>
            <a:custGeom>
              <a:avLst/>
              <a:gdLst/>
              <a:ahLst/>
              <a:cxnLst/>
              <a:rect l="l" t="t" r="r" b="b"/>
              <a:pathLst>
                <a:path w="3529965" h="571500">
                  <a:moveTo>
                    <a:pt x="35295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3529584" y="571500"/>
                  </a:lnTo>
                  <a:lnTo>
                    <a:pt x="3529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11951" y="1194816"/>
              <a:ext cx="3529965" cy="571500"/>
            </a:xfrm>
            <a:custGeom>
              <a:avLst/>
              <a:gdLst/>
              <a:ahLst/>
              <a:cxnLst/>
              <a:rect l="l" t="t" r="r" b="b"/>
              <a:pathLst>
                <a:path w="3529965" h="571500">
                  <a:moveTo>
                    <a:pt x="0" y="571500"/>
                  </a:moveTo>
                  <a:lnTo>
                    <a:pt x="3529584" y="571500"/>
                  </a:lnTo>
                  <a:lnTo>
                    <a:pt x="3529584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702172" y="1206246"/>
            <a:ext cx="35363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05868"/>
                </a:solidFill>
                <a:latin typeface="Carlito"/>
                <a:cs typeface="Carlito"/>
              </a:rPr>
              <a:t>Buscadores </a:t>
            </a:r>
            <a:r>
              <a:rPr sz="1600" spc="-5" dirty="0">
                <a:solidFill>
                  <a:srgbClr val="205868"/>
                </a:solidFill>
                <a:latin typeface="Carlito"/>
                <a:cs typeface="Carlito"/>
              </a:rPr>
              <a:t>e </a:t>
            </a:r>
            <a:r>
              <a:rPr sz="1600" spc="-10" dirty="0">
                <a:solidFill>
                  <a:srgbClr val="205868"/>
                </a:solidFill>
                <a:latin typeface="Carlito"/>
                <a:cs typeface="Carlito"/>
              </a:rPr>
              <a:t>configurações </a:t>
            </a:r>
            <a:r>
              <a:rPr sz="1600" spc="-5" dirty="0">
                <a:solidFill>
                  <a:srgbClr val="205868"/>
                </a:solidFill>
                <a:latin typeface="Carlito"/>
                <a:cs typeface="Carlito"/>
              </a:rPr>
              <a:t>de</a:t>
            </a:r>
            <a:r>
              <a:rPr sz="1600" spc="-3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rlito"/>
                <a:cs typeface="Carlito"/>
              </a:rPr>
              <a:t>idioma</a:t>
            </a:r>
            <a:endParaRPr sz="1600">
              <a:latin typeface="Carlito"/>
              <a:cs typeface="Carlito"/>
            </a:endParaRPr>
          </a:p>
          <a:p>
            <a:pPr marL="190500">
              <a:lnSpc>
                <a:spcPct val="100000"/>
              </a:lnSpc>
            </a:pPr>
            <a:r>
              <a:rPr sz="1600" b="1" spc="-10" dirty="0">
                <a:solidFill>
                  <a:srgbClr val="205868"/>
                </a:solidFill>
                <a:latin typeface="Carlito"/>
                <a:cs typeface="Carlito"/>
              </a:rPr>
              <a:t>Navegadores </a:t>
            </a:r>
            <a:r>
              <a:rPr sz="1600" spc="-5" dirty="0">
                <a:solidFill>
                  <a:srgbClr val="205868"/>
                </a:solidFill>
                <a:latin typeface="Carlito"/>
                <a:cs typeface="Carlito"/>
              </a:rPr>
              <a:t>e </a:t>
            </a:r>
            <a:r>
              <a:rPr sz="1600" spc="-15" dirty="0">
                <a:solidFill>
                  <a:srgbClr val="205868"/>
                </a:solidFill>
                <a:latin typeface="Carlito"/>
                <a:cs typeface="Carlito"/>
              </a:rPr>
              <a:t>traduções</a:t>
            </a:r>
            <a:r>
              <a:rPr sz="1600" spc="2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rlito"/>
                <a:cs typeface="Carlito"/>
              </a:rPr>
              <a:t>automáticas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14488" y="3051035"/>
            <a:ext cx="2618740" cy="797560"/>
            <a:chOff x="7714488" y="3051035"/>
            <a:chExt cx="2618740" cy="797560"/>
          </a:xfrm>
        </p:grpSpPr>
        <p:sp>
          <p:nvSpPr>
            <p:cNvPr id="39" name="object 39"/>
            <p:cNvSpPr/>
            <p:nvPr/>
          </p:nvSpPr>
          <p:spPr>
            <a:xfrm>
              <a:off x="7714488" y="3072371"/>
              <a:ext cx="2618231" cy="7330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75448" y="3051035"/>
              <a:ext cx="2538983" cy="7970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783068" y="3140964"/>
            <a:ext cx="2486025" cy="60071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80340" marR="175895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Salvar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o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arquivo 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no editor 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com mesma</a:t>
            </a:r>
            <a:r>
              <a:rPr sz="16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Carlito"/>
                <a:cs typeface="Carlito"/>
              </a:rPr>
              <a:t>codificação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663" y="168402"/>
            <a:ext cx="81857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5" dirty="0"/>
              <a:t>Hierarquia </a:t>
            </a:r>
            <a:r>
              <a:rPr sz="4000" spc="-275" dirty="0"/>
              <a:t>de </a:t>
            </a:r>
            <a:r>
              <a:rPr sz="4000" spc="-215" dirty="0"/>
              <a:t>Elementos </a:t>
            </a:r>
            <a:r>
              <a:rPr sz="4000" spc="-375" dirty="0"/>
              <a:t>e </a:t>
            </a:r>
            <a:r>
              <a:rPr sz="4000" spc="-140" dirty="0"/>
              <a:t>Árvore</a:t>
            </a:r>
            <a:r>
              <a:rPr sz="4000" spc="215" dirty="0"/>
              <a:t> </a:t>
            </a:r>
            <a:r>
              <a:rPr sz="4000" spc="-210" dirty="0"/>
              <a:t>DOM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694688" y="1776983"/>
            <a:ext cx="4826635" cy="3743325"/>
            <a:chOff x="1694688" y="1776983"/>
            <a:chExt cx="4826635" cy="3743325"/>
          </a:xfrm>
        </p:grpSpPr>
        <p:sp>
          <p:nvSpPr>
            <p:cNvPr id="4" name="object 4"/>
            <p:cNvSpPr/>
            <p:nvPr/>
          </p:nvSpPr>
          <p:spPr>
            <a:xfrm>
              <a:off x="1706880" y="1776983"/>
              <a:ext cx="4814316" cy="37322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4688" y="1819655"/>
              <a:ext cx="4306823" cy="3700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75460" y="1845563"/>
              <a:ext cx="4681855" cy="3599815"/>
            </a:xfrm>
            <a:custGeom>
              <a:avLst/>
              <a:gdLst/>
              <a:ahLst/>
              <a:cxnLst/>
              <a:rect l="l" t="t" r="r" b="b"/>
              <a:pathLst>
                <a:path w="4681855" h="3599815">
                  <a:moveTo>
                    <a:pt x="4681728" y="0"/>
                  </a:moveTo>
                  <a:lnTo>
                    <a:pt x="0" y="0"/>
                  </a:lnTo>
                  <a:lnTo>
                    <a:pt x="0" y="3599688"/>
                  </a:lnTo>
                  <a:lnTo>
                    <a:pt x="4681728" y="3599688"/>
                  </a:lnTo>
                  <a:lnTo>
                    <a:pt x="4681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75460" y="1845563"/>
              <a:ext cx="4681855" cy="3599815"/>
            </a:xfrm>
            <a:custGeom>
              <a:avLst/>
              <a:gdLst/>
              <a:ahLst/>
              <a:cxnLst/>
              <a:rect l="l" t="t" r="r" b="b"/>
              <a:pathLst>
                <a:path w="4681855" h="3599815">
                  <a:moveTo>
                    <a:pt x="0" y="3599688"/>
                  </a:moveTo>
                  <a:lnTo>
                    <a:pt x="4681728" y="3599688"/>
                  </a:lnTo>
                  <a:lnTo>
                    <a:pt x="4681728" y="0"/>
                  </a:lnTo>
                  <a:lnTo>
                    <a:pt x="0" y="0"/>
                  </a:lnTo>
                  <a:lnTo>
                    <a:pt x="0" y="359968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75460" y="1845564"/>
            <a:ext cx="4681855" cy="35998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50"/>
              </a:spcBef>
            </a:pPr>
            <a:r>
              <a:rPr sz="1400" spc="-114" dirty="0">
                <a:solidFill>
                  <a:srgbClr val="0000FF"/>
                </a:solidFill>
                <a:latin typeface="Arial"/>
                <a:cs typeface="Arial"/>
              </a:rPr>
              <a:t>&lt;!DOCTYPE</a:t>
            </a:r>
            <a:r>
              <a:rPr sz="1400" spc="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0000FF"/>
                </a:solidFill>
                <a:latin typeface="Arial"/>
                <a:cs typeface="Arial"/>
              </a:rPr>
              <a:t>html&gt;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spc="80" dirty="0">
                <a:solidFill>
                  <a:srgbClr val="0000FF"/>
                </a:solidFill>
                <a:latin typeface="Arial"/>
                <a:cs typeface="Arial"/>
              </a:rPr>
              <a:t>&lt;html</a:t>
            </a:r>
            <a:r>
              <a:rPr sz="1400" spc="3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FF0000"/>
                </a:solidFill>
                <a:latin typeface="Arial"/>
                <a:cs typeface="Arial"/>
              </a:rPr>
              <a:t>lang</a:t>
            </a:r>
            <a:r>
              <a:rPr sz="1400" spc="60" dirty="0">
                <a:solidFill>
                  <a:srgbClr val="0000FF"/>
                </a:solidFill>
                <a:latin typeface="Arial"/>
                <a:cs typeface="Arial"/>
              </a:rPr>
              <a:t>="pt</a:t>
            </a:r>
            <a:r>
              <a:rPr sz="1400" spc="60" dirty="0">
                <a:solidFill>
                  <a:srgbClr val="0000FF"/>
                </a:solidFill>
                <a:latin typeface="Courier New"/>
                <a:cs typeface="Courier New"/>
              </a:rPr>
              <a:t>–</a:t>
            </a:r>
            <a:r>
              <a:rPr sz="1400" spc="60" dirty="0">
                <a:solidFill>
                  <a:srgbClr val="0000FF"/>
                </a:solidFill>
                <a:latin typeface="Arial"/>
                <a:cs typeface="Arial"/>
              </a:rPr>
              <a:t>BR"&gt;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&lt;head&gt;</a:t>
            </a:r>
            <a:endParaRPr sz="140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</a:pPr>
            <a:r>
              <a:rPr sz="1400" spc="-15" dirty="0">
                <a:solidFill>
                  <a:srgbClr val="0000FF"/>
                </a:solidFill>
                <a:latin typeface="Arial"/>
                <a:cs typeface="Arial"/>
              </a:rPr>
              <a:t>&lt;meta</a:t>
            </a:r>
            <a:r>
              <a:rPr sz="14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FF0000"/>
                </a:solidFill>
                <a:latin typeface="Arial"/>
                <a:cs typeface="Arial"/>
              </a:rPr>
              <a:t>charset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="UTF</a:t>
            </a:r>
            <a:r>
              <a:rPr sz="1400" spc="50" dirty="0">
                <a:solidFill>
                  <a:srgbClr val="0000FF"/>
                </a:solidFill>
                <a:latin typeface="Courier New"/>
                <a:cs typeface="Courier New"/>
              </a:rPr>
              <a:t>–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8"&gt;</a:t>
            </a:r>
            <a:endParaRPr sz="140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</a:pPr>
            <a:r>
              <a:rPr sz="1400" spc="215" dirty="0">
                <a:solidFill>
                  <a:srgbClr val="0000FF"/>
                </a:solidFill>
                <a:latin typeface="Arial"/>
                <a:cs typeface="Arial"/>
              </a:rPr>
              <a:t>&lt;title&gt;</a:t>
            </a:r>
            <a:r>
              <a:rPr sz="1400" spc="215" dirty="0">
                <a:solidFill>
                  <a:srgbClr val="1C4D5A"/>
                </a:solidFill>
                <a:latin typeface="Arial"/>
                <a:cs typeface="Arial"/>
              </a:rPr>
              <a:t>Titulo </a:t>
            </a:r>
            <a:r>
              <a:rPr sz="1400" spc="-5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1400" spc="1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160" dirty="0">
                <a:solidFill>
                  <a:srgbClr val="1C4D5A"/>
                </a:solidFill>
                <a:latin typeface="Arial"/>
                <a:cs typeface="Arial"/>
              </a:rPr>
              <a:t>Pagina</a:t>
            </a:r>
            <a:r>
              <a:rPr sz="1400" spc="160" dirty="0">
                <a:solidFill>
                  <a:srgbClr val="0000FF"/>
                </a:solidFill>
                <a:latin typeface="Arial"/>
                <a:cs typeface="Arial"/>
              </a:rPr>
              <a:t>&lt;/title&gt;</a:t>
            </a:r>
            <a:endParaRPr sz="140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35" dirty="0">
                <a:solidFill>
                  <a:srgbClr val="0000FF"/>
                </a:solidFill>
                <a:latin typeface="Arial"/>
                <a:cs typeface="Arial"/>
              </a:rPr>
              <a:t>&lt;/head&gt;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&lt;body&gt;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  <a:spcBef>
                <a:spcPts val="5"/>
              </a:spcBef>
            </a:pPr>
            <a:r>
              <a:rPr sz="1400" spc="7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r>
              <a:rPr sz="1400" spc="70" dirty="0">
                <a:solidFill>
                  <a:srgbClr val="1C4D5A"/>
                </a:solidFill>
                <a:latin typeface="Arial"/>
                <a:cs typeface="Arial"/>
              </a:rPr>
              <a:t>Primeira</a:t>
            </a:r>
            <a:r>
              <a:rPr sz="1400" spc="38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C4D5A"/>
                </a:solidFill>
                <a:latin typeface="Arial"/>
                <a:cs typeface="Arial"/>
              </a:rPr>
              <a:t>Pagina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40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</a:pPr>
            <a:r>
              <a:rPr sz="1400" spc="6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r>
              <a:rPr sz="1400" spc="60" dirty="0">
                <a:solidFill>
                  <a:srgbClr val="1C4D5A"/>
                </a:solidFill>
                <a:latin typeface="Arial"/>
                <a:cs typeface="Arial"/>
              </a:rPr>
              <a:t>Ola,</a:t>
            </a:r>
            <a:r>
              <a:rPr sz="1400" spc="38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1C4D5A"/>
                </a:solidFill>
                <a:latin typeface="Arial"/>
                <a:cs typeface="Arial"/>
              </a:rPr>
              <a:t>mundo!</a:t>
            </a:r>
            <a:r>
              <a:rPr sz="1400" spc="25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</a:pPr>
            <a:r>
              <a:rPr sz="1400" spc="45" dirty="0">
                <a:solidFill>
                  <a:srgbClr val="0000FF"/>
                </a:solidFill>
                <a:latin typeface="Arial"/>
                <a:cs typeface="Arial"/>
              </a:rPr>
              <a:t>&lt;/body&gt;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400" spc="105" dirty="0">
                <a:solidFill>
                  <a:srgbClr val="0000FF"/>
                </a:solidFill>
                <a:latin typeface="Arial"/>
                <a:cs typeface="Arial"/>
              </a:rPr>
              <a:t>&lt;/html&gt;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00643" y="2333218"/>
            <a:ext cx="753110" cy="541655"/>
            <a:chOff x="8200643" y="2333218"/>
            <a:chExt cx="753110" cy="541655"/>
          </a:xfrm>
        </p:grpSpPr>
        <p:sp>
          <p:nvSpPr>
            <p:cNvPr id="10" name="object 10"/>
            <p:cNvSpPr/>
            <p:nvPr/>
          </p:nvSpPr>
          <p:spPr>
            <a:xfrm>
              <a:off x="8221979" y="2333269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00643" y="2333218"/>
              <a:ext cx="752868" cy="5410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64651" y="2353056"/>
              <a:ext cx="630936" cy="4206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63839" y="2395474"/>
            <a:ext cx="43307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65492" y="2768917"/>
            <a:ext cx="1220470" cy="695325"/>
            <a:chOff x="7365492" y="2768917"/>
            <a:chExt cx="1220470" cy="695325"/>
          </a:xfrm>
        </p:grpSpPr>
        <p:sp>
          <p:nvSpPr>
            <p:cNvPr id="15" name="object 15"/>
            <p:cNvSpPr/>
            <p:nvPr/>
          </p:nvSpPr>
          <p:spPr>
            <a:xfrm>
              <a:off x="7760208" y="2773679"/>
              <a:ext cx="821055" cy="168275"/>
            </a:xfrm>
            <a:custGeom>
              <a:avLst/>
              <a:gdLst/>
              <a:ahLst/>
              <a:cxnLst/>
              <a:rect l="l" t="t" r="r" b="b"/>
              <a:pathLst>
                <a:path w="821054" h="168275">
                  <a:moveTo>
                    <a:pt x="820547" y="0"/>
                  </a:moveTo>
                  <a:lnTo>
                    <a:pt x="82054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02068" y="2921533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5492" y="2921495"/>
              <a:ext cx="784847" cy="5425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44740" y="2941319"/>
              <a:ext cx="630935" cy="4206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27797" y="2984754"/>
            <a:ext cx="4648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head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47916" y="3357181"/>
            <a:ext cx="815975" cy="697230"/>
            <a:chOff x="6947916" y="3357181"/>
            <a:chExt cx="815975" cy="697230"/>
          </a:xfrm>
        </p:grpSpPr>
        <p:sp>
          <p:nvSpPr>
            <p:cNvPr id="21" name="object 21"/>
            <p:cNvSpPr/>
            <p:nvPr/>
          </p:nvSpPr>
          <p:spPr>
            <a:xfrm>
              <a:off x="7348728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410337" y="0"/>
                  </a:moveTo>
                  <a:lnTo>
                    <a:pt x="41033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90588" y="3511321"/>
              <a:ext cx="713257" cy="50137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47916" y="3511283"/>
              <a:ext cx="797064" cy="5425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3260" y="3531108"/>
              <a:ext cx="632460" cy="4206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11365" y="3574160"/>
            <a:ext cx="4781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755445" y="3357181"/>
            <a:ext cx="768350" cy="697230"/>
            <a:chOff x="7755445" y="3357181"/>
            <a:chExt cx="768350" cy="697230"/>
          </a:xfrm>
        </p:grpSpPr>
        <p:sp>
          <p:nvSpPr>
            <p:cNvPr id="27" name="object 27"/>
            <p:cNvSpPr/>
            <p:nvPr/>
          </p:nvSpPr>
          <p:spPr>
            <a:xfrm>
              <a:off x="7760207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0" y="0"/>
                  </a:moveTo>
                  <a:lnTo>
                    <a:pt x="0" y="84200"/>
                  </a:lnTo>
                  <a:lnTo>
                    <a:pt x="410337" y="84200"/>
                  </a:lnTo>
                  <a:lnTo>
                    <a:pt x="410337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12023" y="3511321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18119" y="3511283"/>
              <a:ext cx="699516" cy="5425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54695" y="3531108"/>
              <a:ext cx="630935" cy="42062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980680" y="3574160"/>
            <a:ext cx="3797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ti</a:t>
            </a:r>
            <a:r>
              <a:rPr sz="1700" spc="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le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812023" y="3946969"/>
            <a:ext cx="727075" cy="660400"/>
            <a:chOff x="7812023" y="3946969"/>
            <a:chExt cx="727075" cy="660400"/>
          </a:xfrm>
        </p:grpSpPr>
        <p:sp>
          <p:nvSpPr>
            <p:cNvPr id="33" name="object 33"/>
            <p:cNvSpPr/>
            <p:nvPr/>
          </p:nvSpPr>
          <p:spPr>
            <a:xfrm>
              <a:off x="8170163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12023" y="4099585"/>
              <a:ext cx="726960" cy="50746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54695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6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6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5" y="378586"/>
                  </a:lnTo>
                  <a:lnTo>
                    <a:pt x="630935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31277" y="4157598"/>
            <a:ext cx="47815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7310" marR="5080" indent="-55244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</a:rPr>
              <a:t>Titulo</a:t>
            </a:r>
            <a:r>
              <a:rPr sz="10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</a:rPr>
              <a:t>da  página</a:t>
            </a:r>
            <a:endParaRPr sz="10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575357" y="2768917"/>
            <a:ext cx="1216660" cy="695325"/>
            <a:chOff x="8575357" y="2768917"/>
            <a:chExt cx="1216660" cy="695325"/>
          </a:xfrm>
        </p:grpSpPr>
        <p:sp>
          <p:nvSpPr>
            <p:cNvPr id="38" name="object 38"/>
            <p:cNvSpPr/>
            <p:nvPr/>
          </p:nvSpPr>
          <p:spPr>
            <a:xfrm>
              <a:off x="8580119" y="2773679"/>
              <a:ext cx="821055" cy="168275"/>
            </a:xfrm>
            <a:custGeom>
              <a:avLst/>
              <a:gdLst/>
              <a:ahLst/>
              <a:cxnLst/>
              <a:rect l="l" t="t" r="r" b="b"/>
              <a:pathLst>
                <a:path w="821054" h="168275">
                  <a:moveTo>
                    <a:pt x="0" y="0"/>
                  </a:moveTo>
                  <a:lnTo>
                    <a:pt x="0" y="84200"/>
                  </a:lnTo>
                  <a:lnTo>
                    <a:pt x="820547" y="84200"/>
                  </a:lnTo>
                  <a:lnTo>
                    <a:pt x="820547" y="168275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41891" y="2921533"/>
              <a:ext cx="713257" cy="50137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06839" y="2921495"/>
              <a:ext cx="784847" cy="5425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84563" y="2941319"/>
              <a:ext cx="632459" cy="4206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169145" y="2984754"/>
            <a:ext cx="4660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dy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631935" y="3357181"/>
            <a:ext cx="773430" cy="697230"/>
            <a:chOff x="8631935" y="3357181"/>
            <a:chExt cx="773430" cy="697230"/>
          </a:xfrm>
        </p:grpSpPr>
        <p:sp>
          <p:nvSpPr>
            <p:cNvPr id="44" name="object 44"/>
            <p:cNvSpPr/>
            <p:nvPr/>
          </p:nvSpPr>
          <p:spPr>
            <a:xfrm>
              <a:off x="8990075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410337" y="0"/>
                  </a:moveTo>
                  <a:lnTo>
                    <a:pt x="41033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31935" y="3511321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703563" y="3511283"/>
              <a:ext cx="568477" cy="5425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674607" y="3531108"/>
              <a:ext cx="630936" cy="4206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867013" y="3574160"/>
            <a:ext cx="2501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h1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631935" y="3946969"/>
            <a:ext cx="711835" cy="654050"/>
            <a:chOff x="8631935" y="3946969"/>
            <a:chExt cx="711835" cy="654050"/>
          </a:xfrm>
        </p:grpSpPr>
        <p:sp>
          <p:nvSpPr>
            <p:cNvPr id="50" name="object 50"/>
            <p:cNvSpPr/>
            <p:nvPr/>
          </p:nvSpPr>
          <p:spPr>
            <a:xfrm>
              <a:off x="8990075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31935" y="4099585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80703" y="4136123"/>
              <a:ext cx="640105" cy="4511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674607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7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7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6" y="378586"/>
                  </a:lnTo>
                  <a:lnTo>
                    <a:pt x="630936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781668" y="4173092"/>
            <a:ext cx="41910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244" marR="5080" indent="-43180">
              <a:lnSpc>
                <a:spcPts val="1000"/>
              </a:lnSpc>
              <a:spcBef>
                <a:spcPts val="200"/>
              </a:spcBef>
            </a:pPr>
            <a:r>
              <a:rPr sz="900" dirty="0">
                <a:solidFill>
                  <a:srgbClr val="FFFFFF"/>
                </a:solidFill>
                <a:latin typeface="Carlito"/>
                <a:cs typeface="Carlito"/>
              </a:rPr>
              <a:t>Prim</a:t>
            </a:r>
            <a:r>
              <a:rPr sz="900" spc="-5" dirty="0">
                <a:solidFill>
                  <a:srgbClr val="FFFFFF"/>
                </a:solidFill>
                <a:latin typeface="Carlito"/>
                <a:cs typeface="Carlito"/>
              </a:rPr>
              <a:t>ei</a:t>
            </a:r>
            <a:r>
              <a:rPr sz="900" dirty="0">
                <a:solidFill>
                  <a:srgbClr val="FFFFFF"/>
                </a:solidFill>
                <a:latin typeface="Carlito"/>
                <a:cs typeface="Carlito"/>
              </a:rPr>
              <a:t>ra  </a:t>
            </a:r>
            <a:r>
              <a:rPr sz="900" spc="-5" dirty="0">
                <a:solidFill>
                  <a:srgbClr val="FFFFFF"/>
                </a:solidFill>
                <a:latin typeface="Carlito"/>
                <a:cs typeface="Carlito"/>
              </a:rPr>
              <a:t>Pagina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396793" y="3357181"/>
            <a:ext cx="768350" cy="697230"/>
            <a:chOff x="9396793" y="3357181"/>
            <a:chExt cx="768350" cy="697230"/>
          </a:xfrm>
        </p:grpSpPr>
        <p:sp>
          <p:nvSpPr>
            <p:cNvPr id="56" name="object 56"/>
            <p:cNvSpPr/>
            <p:nvPr/>
          </p:nvSpPr>
          <p:spPr>
            <a:xfrm>
              <a:off x="9401556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0" y="0"/>
                  </a:moveTo>
                  <a:lnTo>
                    <a:pt x="0" y="84200"/>
                  </a:lnTo>
                  <a:lnTo>
                    <a:pt x="410337" y="84200"/>
                  </a:lnTo>
                  <a:lnTo>
                    <a:pt x="410337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53372" y="3511321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579864" y="3511283"/>
              <a:ext cx="458749" cy="5425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496044" y="3531108"/>
              <a:ext cx="630935" cy="42062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9742423" y="3574160"/>
            <a:ext cx="13970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453371" y="3951732"/>
            <a:ext cx="711835" cy="669290"/>
            <a:chOff x="9453371" y="3951732"/>
            <a:chExt cx="711835" cy="669290"/>
          </a:xfrm>
        </p:grpSpPr>
        <p:sp>
          <p:nvSpPr>
            <p:cNvPr id="62" name="object 62"/>
            <p:cNvSpPr/>
            <p:nvPr/>
          </p:nvSpPr>
          <p:spPr>
            <a:xfrm>
              <a:off x="9811511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53371" y="4099585"/>
              <a:ext cx="711682" cy="501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491471" y="4105643"/>
              <a:ext cx="632485" cy="5151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496043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6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6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5" y="378586"/>
                  </a:lnTo>
                  <a:lnTo>
                    <a:pt x="630935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605264" y="4149089"/>
            <a:ext cx="413384" cy="3327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85090">
              <a:lnSpc>
                <a:spcPts val="1150"/>
              </a:lnSpc>
              <a:spcBef>
                <a:spcPts val="235"/>
              </a:spcBef>
            </a:pPr>
            <a:r>
              <a:rPr sz="1050" spc="-5" dirty="0">
                <a:solidFill>
                  <a:srgbClr val="FFFFFF"/>
                </a:solidFill>
                <a:latin typeface="Carlito"/>
                <a:cs typeface="Carlito"/>
              </a:rPr>
              <a:t>Ola,  mu</a:t>
            </a:r>
            <a:r>
              <a:rPr sz="105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050" spc="-5" dirty="0">
                <a:solidFill>
                  <a:srgbClr val="FFFFFF"/>
                </a:solidFill>
                <a:latin typeface="Carlito"/>
                <a:cs typeface="Carlito"/>
              </a:rPr>
              <a:t>do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7" name="object 67"/>
          <p:cNvSpPr txBox="1"/>
          <p:nvPr/>
        </p:nvSpPr>
        <p:spPr>
          <a:xfrm>
            <a:off x="7543927" y="4741926"/>
            <a:ext cx="2211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868"/>
                </a:solidFill>
                <a:latin typeface="Carlito"/>
                <a:cs typeface="Carlito"/>
              </a:rPr>
              <a:t>Árvore </a:t>
            </a:r>
            <a:r>
              <a:rPr sz="1800" spc="-5" dirty="0">
                <a:solidFill>
                  <a:srgbClr val="205868"/>
                </a:solidFill>
                <a:latin typeface="Carlito"/>
                <a:cs typeface="Carlito"/>
              </a:rPr>
              <a:t>DOM</a:t>
            </a:r>
            <a:r>
              <a:rPr sz="1800" spc="-2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rlito"/>
                <a:cs typeface="Carlito"/>
              </a:rPr>
              <a:t>(simplificada)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926" y="1678177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2926" y="2763266"/>
            <a:ext cx="164592" cy="176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2926" y="4459478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2926" y="5879833"/>
            <a:ext cx="164592" cy="16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7307" y="1371343"/>
            <a:ext cx="7729855" cy="472630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200" spc="-125" dirty="0">
                <a:solidFill>
                  <a:srgbClr val="205868"/>
                </a:solidFill>
                <a:latin typeface="Arial"/>
                <a:cs typeface="Arial"/>
              </a:rPr>
              <a:t>Elementos </a:t>
            </a:r>
            <a:r>
              <a:rPr sz="2200" spc="-130" dirty="0">
                <a:solidFill>
                  <a:srgbClr val="205868"/>
                </a:solidFill>
                <a:latin typeface="Arial"/>
                <a:cs typeface="Arial"/>
              </a:rPr>
              <a:t>podem </a:t>
            </a:r>
            <a:r>
              <a:rPr sz="2200" dirty="0">
                <a:solidFill>
                  <a:srgbClr val="205868"/>
                </a:solidFill>
                <a:latin typeface="Arial"/>
                <a:cs typeface="Arial"/>
              </a:rPr>
              <a:t>ter </a:t>
            </a:r>
            <a:r>
              <a:rPr sz="2200" spc="-95" dirty="0">
                <a:solidFill>
                  <a:srgbClr val="205868"/>
                </a:solidFill>
                <a:latin typeface="Arial"/>
                <a:cs typeface="Arial"/>
              </a:rPr>
              <a:t>vários</a:t>
            </a:r>
            <a:r>
              <a:rPr sz="2200" spc="-5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05868"/>
                </a:solidFill>
                <a:latin typeface="Arial"/>
                <a:cs typeface="Arial"/>
              </a:rPr>
              <a:t>atributos</a:t>
            </a:r>
            <a:endParaRPr sz="220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118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&lt;img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src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="foto.jpg"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alt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="descrição da</a:t>
            </a:r>
            <a:r>
              <a:rPr sz="18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foto"&gt;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100" spc="-90" dirty="0">
                <a:solidFill>
                  <a:srgbClr val="205868"/>
                </a:solidFill>
                <a:latin typeface="Arial"/>
                <a:cs typeface="Arial"/>
              </a:rPr>
              <a:t>Alguns </a:t>
            </a:r>
            <a:r>
              <a:rPr sz="2100" spc="-35" dirty="0">
                <a:solidFill>
                  <a:srgbClr val="205868"/>
                </a:solidFill>
                <a:latin typeface="Arial"/>
                <a:cs typeface="Arial"/>
              </a:rPr>
              <a:t>atributos </a:t>
            </a:r>
            <a:r>
              <a:rPr sz="2100" spc="-125" dirty="0">
                <a:solidFill>
                  <a:srgbClr val="205868"/>
                </a:solidFill>
                <a:latin typeface="Arial"/>
                <a:cs typeface="Arial"/>
              </a:rPr>
              <a:t>não </a:t>
            </a:r>
            <a:r>
              <a:rPr sz="2100" spc="-114" dirty="0">
                <a:solidFill>
                  <a:srgbClr val="205868"/>
                </a:solidFill>
                <a:latin typeface="Arial"/>
                <a:cs typeface="Arial"/>
              </a:rPr>
              <a:t>precisam </a:t>
            </a:r>
            <a:r>
              <a:rPr sz="2100" spc="-145" dirty="0">
                <a:solidFill>
                  <a:srgbClr val="205868"/>
                </a:solidFill>
                <a:latin typeface="Arial"/>
                <a:cs typeface="Arial"/>
              </a:rPr>
              <a:t>de </a:t>
            </a:r>
            <a:r>
              <a:rPr sz="2100" spc="-75" dirty="0">
                <a:solidFill>
                  <a:srgbClr val="205868"/>
                </a:solidFill>
                <a:latin typeface="Arial"/>
                <a:cs typeface="Arial"/>
              </a:rPr>
              <a:t>valor explícito </a:t>
            </a:r>
            <a:r>
              <a:rPr sz="1900" i="1" spc="-120" dirty="0">
                <a:solidFill>
                  <a:srgbClr val="205868"/>
                </a:solidFill>
                <a:latin typeface="Arial"/>
                <a:cs typeface="Arial"/>
              </a:rPr>
              <a:t>(Sintaxe </a:t>
            </a:r>
            <a:r>
              <a:rPr sz="1900" i="1" spc="-180" dirty="0">
                <a:solidFill>
                  <a:srgbClr val="205868"/>
                </a:solidFill>
                <a:latin typeface="Arial"/>
                <a:cs typeface="Arial"/>
              </a:rPr>
              <a:t>de </a:t>
            </a:r>
            <a:r>
              <a:rPr sz="1900" i="1" spc="-55" dirty="0">
                <a:solidFill>
                  <a:srgbClr val="205868"/>
                </a:solidFill>
                <a:latin typeface="Arial"/>
                <a:cs typeface="Arial"/>
              </a:rPr>
              <a:t>atributo</a:t>
            </a:r>
            <a:r>
              <a:rPr sz="1900" i="1" spc="16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900" i="1" spc="-120" dirty="0">
                <a:solidFill>
                  <a:srgbClr val="205868"/>
                </a:solidFill>
                <a:latin typeface="Arial"/>
                <a:cs typeface="Arial"/>
              </a:rPr>
              <a:t>vazio)</a:t>
            </a:r>
            <a:endParaRPr sz="190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&lt;input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type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="text"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disabled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603885">
              <a:lnSpc>
                <a:spcPct val="100000"/>
              </a:lnSpc>
              <a:spcBef>
                <a:spcPts val="685"/>
              </a:spcBef>
            </a:pPr>
            <a:r>
              <a:rPr sz="1800" dirty="0">
                <a:solidFill>
                  <a:srgbClr val="1C4D5A"/>
                </a:solidFill>
                <a:latin typeface="Carlito"/>
                <a:cs typeface="Carlito"/>
              </a:rPr>
              <a:t>é </a:t>
            </a:r>
            <a:r>
              <a:rPr sz="1800" spc="-10" dirty="0">
                <a:solidFill>
                  <a:srgbClr val="1C4D5A"/>
                </a:solidFill>
                <a:latin typeface="Carlito"/>
                <a:cs typeface="Carlito"/>
              </a:rPr>
              <a:t>equivalente</a:t>
            </a:r>
            <a:r>
              <a:rPr sz="1800" spc="10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C4D5A"/>
                </a:solidFill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  <a:p>
            <a:pPr marL="603885">
              <a:lnSpc>
                <a:spcPct val="100000"/>
              </a:lnSpc>
              <a:spcBef>
                <a:spcPts val="585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&lt;input </a:t>
            </a:r>
            <a:r>
              <a:rPr sz="1600" spc="-5" dirty="0">
                <a:solidFill>
                  <a:srgbClr val="FF0000"/>
                </a:solidFill>
                <a:latin typeface="Courier New"/>
                <a:cs typeface="Courier New"/>
              </a:rPr>
              <a:t>type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="text"</a:t>
            </a:r>
            <a:r>
              <a:rPr sz="1600" spc="2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disabled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=""&gt;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200" spc="-145" dirty="0">
                <a:solidFill>
                  <a:srgbClr val="205868"/>
                </a:solidFill>
                <a:latin typeface="Arial"/>
                <a:cs typeface="Arial"/>
              </a:rPr>
              <a:t>Aspas </a:t>
            </a:r>
            <a:r>
              <a:rPr sz="2200" spc="-114" dirty="0">
                <a:solidFill>
                  <a:srgbClr val="205868"/>
                </a:solidFill>
                <a:latin typeface="Arial"/>
                <a:cs typeface="Arial"/>
              </a:rPr>
              <a:t>simples </a:t>
            </a:r>
            <a:r>
              <a:rPr sz="2200" spc="-110" dirty="0">
                <a:solidFill>
                  <a:srgbClr val="205868"/>
                </a:solidFill>
                <a:latin typeface="Arial"/>
                <a:cs typeface="Arial"/>
              </a:rPr>
              <a:t>ou duplas </a:t>
            </a:r>
            <a:r>
              <a:rPr sz="2200" spc="-165" dirty="0">
                <a:solidFill>
                  <a:srgbClr val="205868"/>
                </a:solidFill>
                <a:latin typeface="Arial"/>
                <a:cs typeface="Arial"/>
              </a:rPr>
              <a:t>são</a:t>
            </a:r>
            <a:r>
              <a:rPr sz="2200" spc="3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05868"/>
                </a:solidFill>
                <a:latin typeface="Arial"/>
                <a:cs typeface="Arial"/>
              </a:rPr>
              <a:t>aceitas</a:t>
            </a:r>
            <a:endParaRPr sz="220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98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&lt;meta</a:t>
            </a:r>
            <a:r>
              <a:rPr sz="18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charset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="UTF–8"&gt;</a:t>
            </a:r>
            <a:endParaRPr sz="1800">
              <a:latin typeface="Courier New"/>
              <a:cs typeface="Courier New"/>
            </a:endParaRPr>
          </a:p>
          <a:p>
            <a:pPr marL="603885">
              <a:lnSpc>
                <a:spcPct val="100000"/>
              </a:lnSpc>
              <a:spcBef>
                <a:spcPts val="815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&lt;meta</a:t>
            </a:r>
            <a:r>
              <a:rPr sz="1800" spc="-7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charset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='UTF–8'&gt;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spc="-185" dirty="0">
                <a:solidFill>
                  <a:srgbClr val="205868"/>
                </a:solidFill>
                <a:latin typeface="Arial"/>
                <a:cs typeface="Arial"/>
              </a:rPr>
              <a:t>Em </a:t>
            </a:r>
            <a:r>
              <a:rPr sz="2000" spc="-105" dirty="0">
                <a:solidFill>
                  <a:srgbClr val="205868"/>
                </a:solidFill>
                <a:latin typeface="Arial"/>
                <a:cs typeface="Arial"/>
              </a:rPr>
              <a:t>alguns </a:t>
            </a:r>
            <a:r>
              <a:rPr sz="2000" spc="-150" dirty="0">
                <a:solidFill>
                  <a:srgbClr val="205868"/>
                </a:solidFill>
                <a:latin typeface="Arial"/>
                <a:cs typeface="Arial"/>
              </a:rPr>
              <a:t>casos </a:t>
            </a:r>
            <a:r>
              <a:rPr sz="2000" spc="-100" dirty="0">
                <a:solidFill>
                  <a:srgbClr val="205868"/>
                </a:solidFill>
                <a:latin typeface="Arial"/>
                <a:cs typeface="Arial"/>
              </a:rPr>
              <a:t>pode-se </a:t>
            </a:r>
            <a:r>
              <a:rPr sz="2000" spc="-90" dirty="0">
                <a:solidFill>
                  <a:srgbClr val="205868"/>
                </a:solidFill>
                <a:latin typeface="Arial"/>
                <a:cs typeface="Arial"/>
              </a:rPr>
              <a:t>colocar </a:t>
            </a:r>
            <a:r>
              <a:rPr sz="2000" spc="-100" dirty="0">
                <a:solidFill>
                  <a:srgbClr val="205868"/>
                </a:solidFill>
                <a:latin typeface="Arial"/>
                <a:cs typeface="Arial"/>
              </a:rPr>
              <a:t>o </a:t>
            </a:r>
            <a:r>
              <a:rPr sz="2000" spc="-70" dirty="0">
                <a:solidFill>
                  <a:srgbClr val="205868"/>
                </a:solidFill>
                <a:latin typeface="Arial"/>
                <a:cs typeface="Arial"/>
              </a:rPr>
              <a:t>valor </a:t>
            </a:r>
            <a:r>
              <a:rPr sz="2000" spc="-160" dirty="0">
                <a:solidFill>
                  <a:srgbClr val="205868"/>
                </a:solidFill>
                <a:latin typeface="Arial"/>
                <a:cs typeface="Arial"/>
              </a:rPr>
              <a:t>sem</a:t>
            </a:r>
            <a:r>
              <a:rPr sz="2000" spc="3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000" spc="-155" dirty="0">
                <a:solidFill>
                  <a:srgbClr val="205868"/>
                </a:solidFill>
                <a:latin typeface="Arial"/>
                <a:cs typeface="Arial"/>
              </a:rPr>
              <a:t>aspas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36063" y="168402"/>
            <a:ext cx="7118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0" dirty="0"/>
              <a:t>Dicas </a:t>
            </a:r>
            <a:r>
              <a:rPr sz="4000" spc="-210" dirty="0"/>
              <a:t>sobre </a:t>
            </a:r>
            <a:r>
              <a:rPr sz="4000" spc="-215" dirty="0"/>
              <a:t>Elementos </a:t>
            </a:r>
            <a:r>
              <a:rPr sz="4000" spc="-375" dirty="0"/>
              <a:t>e</a:t>
            </a:r>
            <a:r>
              <a:rPr sz="4000" spc="55" dirty="0"/>
              <a:t> </a:t>
            </a:r>
            <a:r>
              <a:rPr sz="4000" spc="-45" dirty="0"/>
              <a:t>Atributos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348610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6900" y="3276727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6900" y="3805554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6900" y="4334383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1154" y="2176255"/>
            <a:ext cx="8143875" cy="28263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70" dirty="0">
                <a:solidFill>
                  <a:srgbClr val="1C4D5A"/>
                </a:solidFill>
                <a:latin typeface="Arial"/>
                <a:cs typeface="Arial"/>
              </a:rPr>
              <a:t>HTML</a:t>
            </a:r>
            <a:r>
              <a:rPr sz="2400" spc="4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400" spc="-220" dirty="0">
                <a:solidFill>
                  <a:srgbClr val="1C4D5A"/>
                </a:solidFill>
                <a:latin typeface="Arial"/>
                <a:cs typeface="Arial"/>
              </a:rPr>
              <a:t>é </a:t>
            </a:r>
            <a:r>
              <a:rPr sz="2400" spc="-150" dirty="0">
                <a:solidFill>
                  <a:srgbClr val="1C4D5A"/>
                </a:solidFill>
                <a:latin typeface="Arial"/>
                <a:cs typeface="Arial"/>
              </a:rPr>
              <a:t>sensível </a:t>
            </a:r>
            <a:r>
              <a:rPr sz="2400" spc="-215" dirty="0">
                <a:solidFill>
                  <a:srgbClr val="1C4D5A"/>
                </a:solidFill>
                <a:latin typeface="Arial"/>
                <a:cs typeface="Arial"/>
              </a:rPr>
              <a:t>à </a:t>
            </a:r>
            <a:r>
              <a:rPr sz="2400" spc="-155" dirty="0">
                <a:solidFill>
                  <a:srgbClr val="1C4D5A"/>
                </a:solidFill>
                <a:latin typeface="Arial"/>
                <a:cs typeface="Arial"/>
              </a:rPr>
              <a:t>caixa </a:t>
            </a: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para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nomes </a:t>
            </a:r>
            <a:r>
              <a:rPr sz="2400" spc="-170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elementos </a:t>
            </a:r>
            <a:r>
              <a:rPr sz="2400" spc="-220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400" spc="-40" dirty="0">
                <a:solidFill>
                  <a:srgbClr val="1C4D5A"/>
                </a:solidFill>
                <a:latin typeface="Arial"/>
                <a:cs typeface="Arial"/>
              </a:rPr>
              <a:t>atributos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4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W3C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recomenda </a:t>
            </a:r>
            <a:r>
              <a:rPr sz="2200" spc="-70" dirty="0">
                <a:solidFill>
                  <a:srgbClr val="1C4D5A"/>
                </a:solidFill>
                <a:latin typeface="Arial"/>
                <a:cs typeface="Arial"/>
              </a:rPr>
              <a:t>letras</a:t>
            </a:r>
            <a:r>
              <a:rPr sz="2200" spc="4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minúsculas</a:t>
            </a:r>
            <a:endParaRPr sz="2200">
              <a:latin typeface="Arial"/>
              <a:cs typeface="Arial"/>
            </a:endParaRPr>
          </a:p>
          <a:p>
            <a:pPr marL="12700" marR="1334770">
              <a:lnSpc>
                <a:spcPts val="4160"/>
              </a:lnSpc>
              <a:spcBef>
                <a:spcPts val="325"/>
              </a:spcBef>
            </a:pPr>
            <a:r>
              <a:rPr sz="2400" spc="-85" dirty="0">
                <a:solidFill>
                  <a:srgbClr val="1C4D5A"/>
                </a:solidFill>
                <a:latin typeface="Arial"/>
                <a:cs typeface="Arial"/>
              </a:rPr>
              <a:t>A </a:t>
            </a:r>
            <a:r>
              <a:rPr sz="2400" spc="-50" dirty="0">
                <a:solidFill>
                  <a:srgbClr val="1C4D5A"/>
                </a:solidFill>
                <a:latin typeface="Arial"/>
                <a:cs typeface="Arial"/>
              </a:rPr>
              <a:t>tag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fechamento </a:t>
            </a:r>
            <a:r>
              <a:rPr sz="2400" spc="-145" dirty="0">
                <a:solidFill>
                  <a:srgbClr val="1C4D5A"/>
                </a:solidFill>
                <a:latin typeface="Arial"/>
                <a:cs typeface="Arial"/>
              </a:rPr>
              <a:t>pode </a:t>
            </a: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ser </a:t>
            </a:r>
            <a:r>
              <a:rPr sz="2400" spc="-60" dirty="0">
                <a:solidFill>
                  <a:srgbClr val="1C4D5A"/>
                </a:solidFill>
                <a:latin typeface="Arial"/>
                <a:cs typeface="Arial"/>
              </a:rPr>
              <a:t>omitida </a:t>
            </a:r>
            <a:r>
              <a:rPr sz="2400" spc="-185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alguns </a:t>
            </a:r>
            <a:r>
              <a:rPr sz="2400" spc="-185" dirty="0">
                <a:solidFill>
                  <a:srgbClr val="1C4D5A"/>
                </a:solidFill>
                <a:latin typeface="Arial"/>
                <a:cs typeface="Arial"/>
              </a:rPr>
              <a:t>casos  </a:t>
            </a:r>
            <a:r>
              <a:rPr sz="2400" spc="-105" dirty="0">
                <a:solidFill>
                  <a:srgbClr val="1C4D5A"/>
                </a:solidFill>
                <a:latin typeface="Arial"/>
                <a:cs typeface="Arial"/>
              </a:rPr>
              <a:t>Alguns </a:t>
            </a: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elementos </a:t>
            </a:r>
            <a:r>
              <a:rPr sz="2400" spc="-145" dirty="0">
                <a:solidFill>
                  <a:srgbClr val="1C4D5A"/>
                </a:solidFill>
                <a:latin typeface="Arial"/>
                <a:cs typeface="Arial"/>
              </a:rPr>
              <a:t>podem 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ser</a:t>
            </a:r>
            <a:r>
              <a:rPr sz="2400" spc="-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1C4D5A"/>
                </a:solidFill>
                <a:latin typeface="Arial"/>
                <a:cs typeface="Arial"/>
              </a:rPr>
              <a:t>omitidos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400" spc="-85" dirty="0">
                <a:solidFill>
                  <a:srgbClr val="1C4D5A"/>
                </a:solidFill>
                <a:latin typeface="Arial"/>
                <a:cs typeface="Arial"/>
              </a:rPr>
              <a:t>A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indentação </a:t>
            </a:r>
            <a:r>
              <a:rPr sz="2400" spc="-225" dirty="0">
                <a:solidFill>
                  <a:srgbClr val="1C4D5A"/>
                </a:solidFill>
                <a:latin typeface="Arial"/>
                <a:cs typeface="Arial"/>
              </a:rPr>
              <a:t>é</a:t>
            </a:r>
            <a:r>
              <a:rPr sz="2400" spc="-1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1C4D5A"/>
                </a:solidFill>
                <a:latin typeface="Arial"/>
                <a:cs typeface="Arial"/>
              </a:rPr>
              <a:t>recomendada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No </a:t>
            </a:r>
            <a:r>
              <a:rPr sz="2200" spc="-95" dirty="0">
                <a:solidFill>
                  <a:srgbClr val="1C4D5A"/>
                </a:solidFill>
                <a:latin typeface="Arial"/>
                <a:cs typeface="Arial"/>
              </a:rPr>
              <a:t>Visual 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Studio </a:t>
            </a:r>
            <a:r>
              <a:rPr sz="2200" spc="-190" dirty="0">
                <a:solidFill>
                  <a:srgbClr val="1C4D5A"/>
                </a:solidFill>
                <a:latin typeface="Arial"/>
                <a:cs typeface="Arial"/>
              </a:rPr>
              <a:t>Code,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pressione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SHIFT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+ </a:t>
            </a:r>
            <a:r>
              <a:rPr sz="2200" spc="-170" dirty="0">
                <a:solidFill>
                  <a:srgbClr val="1C4D5A"/>
                </a:solidFill>
                <a:latin typeface="Arial"/>
                <a:cs typeface="Arial"/>
              </a:rPr>
              <a:t>ALT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+</a:t>
            </a:r>
            <a:r>
              <a:rPr sz="2200" spc="254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1C4D5A"/>
                </a:solidFill>
                <a:latin typeface="Arial"/>
                <a:cs typeface="Arial"/>
              </a:rPr>
              <a:t>F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62227" y="147065"/>
            <a:ext cx="90690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Observações </a:t>
            </a:r>
            <a:r>
              <a:rPr spc="-220" dirty="0"/>
              <a:t>sobre </a:t>
            </a:r>
            <a:r>
              <a:rPr spc="-225" dirty="0"/>
              <a:t>Elementos </a:t>
            </a:r>
            <a:r>
              <a:rPr spc="-390" dirty="0"/>
              <a:t>e</a:t>
            </a:r>
            <a:r>
              <a:rPr spc="30" dirty="0"/>
              <a:t> </a:t>
            </a:r>
            <a:r>
              <a:rPr spc="-40" dirty="0"/>
              <a:t>Atributos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0215" y="1039749"/>
            <a:ext cx="4424045" cy="5867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500" spc="70" dirty="0">
                <a:solidFill>
                  <a:srgbClr val="0000FF"/>
                </a:solidFill>
                <a:latin typeface="Arial"/>
                <a:cs typeface="Arial"/>
              </a:rPr>
              <a:t>&lt;p&gt;, </a:t>
            </a:r>
            <a:r>
              <a:rPr sz="1500" spc="110" dirty="0">
                <a:solidFill>
                  <a:srgbClr val="0000FF"/>
                </a:solidFill>
                <a:latin typeface="Arial"/>
                <a:cs typeface="Arial"/>
              </a:rPr>
              <a:t>&lt;h1&gt;...&lt;h6&gt;, </a:t>
            </a:r>
            <a:r>
              <a:rPr sz="1500" spc="80" dirty="0">
                <a:solidFill>
                  <a:srgbClr val="0000FF"/>
                </a:solidFill>
                <a:latin typeface="Arial"/>
                <a:cs typeface="Arial"/>
              </a:rPr>
              <a:t>&lt;abbr&gt;, </a:t>
            </a:r>
            <a:r>
              <a:rPr sz="1500" spc="70" dirty="0">
                <a:solidFill>
                  <a:srgbClr val="0000FF"/>
                </a:solidFill>
                <a:latin typeface="Arial"/>
                <a:cs typeface="Arial"/>
              </a:rPr>
              <a:t>&lt;address&gt;,</a:t>
            </a:r>
            <a:r>
              <a:rPr sz="15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120" dirty="0">
                <a:solidFill>
                  <a:srgbClr val="0000FF"/>
                </a:solidFill>
                <a:latin typeface="Arial"/>
                <a:cs typeface="Arial"/>
              </a:rPr>
              <a:t>&lt;br&gt;,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spc="95" dirty="0">
                <a:solidFill>
                  <a:srgbClr val="0000FF"/>
                </a:solidFill>
                <a:latin typeface="Arial"/>
                <a:cs typeface="Arial"/>
              </a:rPr>
              <a:t>&lt;blockquote&gt;, </a:t>
            </a:r>
            <a:r>
              <a:rPr sz="1500" spc="70" dirty="0">
                <a:solidFill>
                  <a:srgbClr val="0000FF"/>
                </a:solidFill>
                <a:latin typeface="Arial"/>
                <a:cs typeface="Arial"/>
              </a:rPr>
              <a:t>&lt;q&gt;, </a:t>
            </a:r>
            <a:r>
              <a:rPr sz="1500" spc="180" dirty="0">
                <a:solidFill>
                  <a:srgbClr val="0000FF"/>
                </a:solidFill>
                <a:latin typeface="Arial"/>
                <a:cs typeface="Arial"/>
              </a:rPr>
              <a:t>&lt;cite&gt;, </a:t>
            </a:r>
            <a:r>
              <a:rPr sz="1500" spc="100" dirty="0">
                <a:solidFill>
                  <a:srgbClr val="0000FF"/>
                </a:solidFill>
                <a:latin typeface="Arial"/>
                <a:cs typeface="Arial"/>
              </a:rPr>
              <a:t>&lt;pre&gt;,</a:t>
            </a:r>
            <a:r>
              <a:rPr sz="1500" spc="2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15" dirty="0">
                <a:solidFill>
                  <a:srgbClr val="0000FF"/>
                </a:solidFill>
                <a:latin typeface="Arial"/>
                <a:cs typeface="Arial"/>
              </a:rPr>
              <a:t>&lt;code&gt;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761" y="1027557"/>
            <a:ext cx="198755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4" dirty="0">
                <a:solidFill>
                  <a:srgbClr val="006FC0"/>
                </a:solidFill>
                <a:latin typeface="Arial"/>
                <a:cs typeface="Arial"/>
              </a:rPr>
              <a:t>Textuais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0" dirty="0">
                <a:solidFill>
                  <a:srgbClr val="006FC0"/>
                </a:solidFill>
                <a:latin typeface="Arial"/>
                <a:cs typeface="Arial"/>
              </a:rPr>
              <a:t>Enfatização</a:t>
            </a:r>
            <a:r>
              <a:rPr sz="2000" spc="-1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006FC0"/>
                </a:solidFill>
                <a:latin typeface="Arial"/>
                <a:cs typeface="Arial"/>
              </a:rPr>
              <a:t>textual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0215" y="1853260"/>
            <a:ext cx="33782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75" dirty="0">
                <a:solidFill>
                  <a:srgbClr val="0000FF"/>
                </a:solidFill>
                <a:latin typeface="Arial"/>
                <a:cs typeface="Arial"/>
              </a:rPr>
              <a:t>&lt;b&gt;, </a:t>
            </a:r>
            <a:r>
              <a:rPr sz="1500" spc="200" dirty="0">
                <a:solidFill>
                  <a:srgbClr val="0000FF"/>
                </a:solidFill>
                <a:latin typeface="Arial"/>
                <a:cs typeface="Arial"/>
              </a:rPr>
              <a:t>&lt;i&gt;, </a:t>
            </a:r>
            <a:r>
              <a:rPr sz="1500" spc="120" dirty="0">
                <a:solidFill>
                  <a:srgbClr val="0000FF"/>
                </a:solidFill>
                <a:latin typeface="Arial"/>
                <a:cs typeface="Arial"/>
              </a:rPr>
              <a:t>&lt;strong&gt;, </a:t>
            </a:r>
            <a:r>
              <a:rPr sz="1500" spc="-30" dirty="0">
                <a:solidFill>
                  <a:srgbClr val="0000FF"/>
                </a:solidFill>
                <a:latin typeface="Arial"/>
                <a:cs typeface="Arial"/>
              </a:rPr>
              <a:t>&lt;em&gt;,</a:t>
            </a:r>
            <a:r>
              <a:rPr sz="1500" spc="1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30" dirty="0">
                <a:solidFill>
                  <a:srgbClr val="0000FF"/>
                </a:solidFill>
                <a:latin typeface="Arial"/>
                <a:cs typeface="Arial"/>
              </a:rPr>
              <a:t>&lt;mark&gt;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6761" y="2356866"/>
            <a:ext cx="589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Listas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0215" y="2420873"/>
            <a:ext cx="170116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55" dirty="0">
                <a:solidFill>
                  <a:srgbClr val="0000FF"/>
                </a:solidFill>
                <a:latin typeface="Arial"/>
                <a:cs typeface="Arial"/>
              </a:rPr>
              <a:t>&lt;ul&gt;, &lt;ol&gt;,</a:t>
            </a:r>
            <a:r>
              <a:rPr sz="15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215" dirty="0">
                <a:solidFill>
                  <a:srgbClr val="0000FF"/>
                </a:solidFill>
                <a:latin typeface="Arial"/>
                <a:cs typeface="Arial"/>
              </a:rPr>
              <a:t>&lt;li&gt;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761" y="2856738"/>
            <a:ext cx="15957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25" dirty="0">
                <a:solidFill>
                  <a:srgbClr val="006FC0"/>
                </a:solidFill>
                <a:latin typeface="Arial"/>
                <a:cs typeface="Arial"/>
              </a:rPr>
              <a:t>Imagens </a:t>
            </a:r>
            <a:r>
              <a:rPr sz="2000" spc="-185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006FC0"/>
                </a:solidFill>
                <a:latin typeface="Arial"/>
                <a:cs typeface="Arial"/>
              </a:rPr>
              <a:t>links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0215" y="2920746"/>
            <a:ext cx="358647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5" dirty="0">
                <a:solidFill>
                  <a:srgbClr val="0000FF"/>
                </a:solidFill>
                <a:latin typeface="Arial"/>
                <a:cs typeface="Arial"/>
              </a:rPr>
              <a:t>&lt;img&gt;, </a:t>
            </a:r>
            <a:r>
              <a:rPr sz="1500" spc="160" dirty="0">
                <a:solidFill>
                  <a:srgbClr val="0000FF"/>
                </a:solidFill>
                <a:latin typeface="Arial"/>
                <a:cs typeface="Arial"/>
              </a:rPr>
              <a:t>&lt;figure&gt;, &lt;figcaption&gt;,</a:t>
            </a:r>
            <a:r>
              <a:rPr sz="1500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45" dirty="0">
                <a:solidFill>
                  <a:srgbClr val="0000FF"/>
                </a:solidFill>
                <a:latin typeface="Arial"/>
                <a:cs typeface="Arial"/>
              </a:rPr>
              <a:t>&lt;a&gt;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761" y="3390391"/>
            <a:ext cx="797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spc="-130" dirty="0">
                <a:solidFill>
                  <a:srgbClr val="006FC0"/>
                </a:solidFill>
                <a:latin typeface="Arial"/>
                <a:cs typeface="Arial"/>
              </a:rPr>
              <a:t>abelas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0215" y="3402583"/>
            <a:ext cx="2750820" cy="5867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500" spc="145" dirty="0">
                <a:solidFill>
                  <a:srgbClr val="0000FF"/>
                </a:solidFill>
                <a:latin typeface="Arial"/>
                <a:cs typeface="Arial"/>
              </a:rPr>
              <a:t>&lt;table&gt;, </a:t>
            </a:r>
            <a:r>
              <a:rPr sz="1500" spc="204" dirty="0">
                <a:solidFill>
                  <a:srgbClr val="0000FF"/>
                </a:solidFill>
                <a:latin typeface="Arial"/>
                <a:cs typeface="Arial"/>
              </a:rPr>
              <a:t>&lt;tr&gt;, </a:t>
            </a:r>
            <a:r>
              <a:rPr sz="1500" spc="135" dirty="0">
                <a:solidFill>
                  <a:srgbClr val="0000FF"/>
                </a:solidFill>
                <a:latin typeface="Arial"/>
                <a:cs typeface="Arial"/>
              </a:rPr>
              <a:t>&lt;td&gt;,</a:t>
            </a:r>
            <a:r>
              <a:rPr sz="1500" spc="2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135" dirty="0">
                <a:solidFill>
                  <a:srgbClr val="0000FF"/>
                </a:solidFill>
                <a:latin typeface="Arial"/>
                <a:cs typeface="Arial"/>
              </a:rPr>
              <a:t>&lt;th&gt;,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spc="80" dirty="0">
                <a:solidFill>
                  <a:srgbClr val="0000FF"/>
                </a:solidFill>
                <a:latin typeface="Arial"/>
                <a:cs typeface="Arial"/>
              </a:rPr>
              <a:t>&lt;thead&gt;, </a:t>
            </a:r>
            <a:r>
              <a:rPr sz="1500" spc="90" dirty="0">
                <a:solidFill>
                  <a:srgbClr val="0000FF"/>
                </a:solidFill>
                <a:latin typeface="Arial"/>
                <a:cs typeface="Arial"/>
              </a:rPr>
              <a:t>&lt;tbody&gt;,</a:t>
            </a:r>
            <a:r>
              <a:rPr sz="1500" spc="2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150" dirty="0">
                <a:solidFill>
                  <a:srgbClr val="0000FF"/>
                </a:solidFill>
                <a:latin typeface="Arial"/>
                <a:cs typeface="Arial"/>
              </a:rPr>
              <a:t>&lt;tfoot&gt;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6761" y="4152391"/>
            <a:ext cx="748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6FC0"/>
                </a:solidFill>
                <a:latin typeface="Arial"/>
                <a:cs typeface="Arial"/>
              </a:rPr>
              <a:t>Ou</a:t>
            </a:r>
            <a:r>
              <a:rPr sz="2000" spc="-2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spc="-130" dirty="0">
                <a:solidFill>
                  <a:srgbClr val="006FC0"/>
                </a:solidFill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0215" y="4216400"/>
            <a:ext cx="48450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40" dirty="0">
                <a:solidFill>
                  <a:srgbClr val="0000FF"/>
                </a:solidFill>
                <a:latin typeface="Arial"/>
                <a:cs typeface="Arial"/>
              </a:rPr>
              <a:t>&lt;div&gt;, </a:t>
            </a:r>
            <a:r>
              <a:rPr sz="1500" spc="45" dirty="0">
                <a:solidFill>
                  <a:srgbClr val="0000FF"/>
                </a:solidFill>
                <a:latin typeface="Arial"/>
                <a:cs typeface="Arial"/>
              </a:rPr>
              <a:t>&lt;span&gt;, </a:t>
            </a:r>
            <a:r>
              <a:rPr sz="1500" spc="114" dirty="0">
                <a:solidFill>
                  <a:srgbClr val="0000FF"/>
                </a:solidFill>
                <a:latin typeface="Arial"/>
                <a:cs typeface="Arial"/>
              </a:rPr>
              <a:t>&lt;iframe&gt;, </a:t>
            </a:r>
            <a:r>
              <a:rPr sz="1500" spc="90" dirty="0">
                <a:solidFill>
                  <a:srgbClr val="0000FF"/>
                </a:solidFill>
                <a:latin typeface="Arial"/>
                <a:cs typeface="Arial"/>
              </a:rPr>
              <a:t>&lt;vídeo&gt;, </a:t>
            </a:r>
            <a:r>
              <a:rPr sz="1500" spc="35" dirty="0">
                <a:solidFill>
                  <a:srgbClr val="0000FF"/>
                </a:solidFill>
                <a:latin typeface="Arial"/>
                <a:cs typeface="Arial"/>
              </a:rPr>
              <a:t>&lt;meta&gt;,</a:t>
            </a:r>
            <a:r>
              <a:rPr sz="1500" spc="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0000FF"/>
                </a:solidFill>
                <a:latin typeface="Arial"/>
                <a:cs typeface="Arial"/>
              </a:rPr>
              <a:t>&lt;hr&gt;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6761" y="4686046"/>
            <a:ext cx="1867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sz="2000" spc="-204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000" spc="-130" dirty="0">
                <a:solidFill>
                  <a:srgbClr val="006FC0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6FC0"/>
                </a:solidFill>
                <a:latin typeface="Arial"/>
                <a:cs typeface="Arial"/>
              </a:rPr>
              <a:t>out</a:t>
            </a:r>
            <a:r>
              <a:rPr sz="2000" spc="320" dirty="0">
                <a:solidFill>
                  <a:srgbClr val="006FC0"/>
                </a:solidFill>
                <a:latin typeface="Arial"/>
                <a:cs typeface="Arial"/>
              </a:rPr>
              <a:t>/</a:t>
            </a:r>
            <a:r>
              <a:rPr sz="2000" spc="-180" dirty="0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sz="2000" spc="-200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2000" spc="10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spc="11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spc="50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spc="1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2000" spc="-50" dirty="0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sz="2000" spc="-85" dirty="0">
                <a:solidFill>
                  <a:srgbClr val="006FC0"/>
                </a:solidFill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0215" y="4698238"/>
            <a:ext cx="3797300" cy="5867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500" spc="60" dirty="0">
                <a:solidFill>
                  <a:srgbClr val="0000FF"/>
                </a:solidFill>
                <a:latin typeface="Arial"/>
                <a:cs typeface="Arial"/>
              </a:rPr>
              <a:t>&lt;header&gt;, </a:t>
            </a:r>
            <a:r>
              <a:rPr sz="1500" spc="155" dirty="0">
                <a:solidFill>
                  <a:srgbClr val="0000FF"/>
                </a:solidFill>
                <a:latin typeface="Arial"/>
                <a:cs typeface="Arial"/>
              </a:rPr>
              <a:t>&lt;footer&gt;,</a:t>
            </a:r>
            <a:r>
              <a:rPr sz="1500" spc="2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45" dirty="0">
                <a:solidFill>
                  <a:srgbClr val="0000FF"/>
                </a:solidFill>
                <a:latin typeface="Arial"/>
                <a:cs typeface="Arial"/>
              </a:rPr>
              <a:t>&lt;main&gt;,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00" spc="55" dirty="0">
                <a:solidFill>
                  <a:srgbClr val="0000FF"/>
                </a:solidFill>
                <a:latin typeface="Arial"/>
                <a:cs typeface="Arial"/>
              </a:rPr>
              <a:t>&lt;nav&gt;, </a:t>
            </a:r>
            <a:r>
              <a:rPr sz="1500" spc="100" dirty="0">
                <a:solidFill>
                  <a:srgbClr val="0000FF"/>
                </a:solidFill>
                <a:latin typeface="Arial"/>
                <a:cs typeface="Arial"/>
              </a:rPr>
              <a:t>&lt;aside&gt;, </a:t>
            </a:r>
            <a:r>
              <a:rPr sz="1500" spc="125" dirty="0">
                <a:solidFill>
                  <a:srgbClr val="0000FF"/>
                </a:solidFill>
                <a:latin typeface="Arial"/>
                <a:cs typeface="Arial"/>
              </a:rPr>
              <a:t>&lt;section&gt;,</a:t>
            </a:r>
            <a:r>
              <a:rPr sz="1500" spc="9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180" dirty="0">
                <a:solidFill>
                  <a:srgbClr val="0000FF"/>
                </a:solidFill>
                <a:latin typeface="Arial"/>
                <a:cs typeface="Arial"/>
              </a:rPr>
              <a:t>&lt;article&gt;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6761" y="5448096"/>
            <a:ext cx="2098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006FC0"/>
                </a:solidFill>
                <a:latin typeface="Arial"/>
                <a:cs typeface="Arial"/>
              </a:rPr>
              <a:t>Conceitos/Recursos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0215" y="5487720"/>
            <a:ext cx="5057775" cy="7607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95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organização </a:t>
            </a:r>
            <a:r>
              <a:rPr sz="1500" spc="-90" dirty="0">
                <a:solidFill>
                  <a:srgbClr val="0000FF"/>
                </a:solidFill>
                <a:latin typeface="Arial"/>
                <a:cs typeface="Arial"/>
              </a:rPr>
              <a:t>dos </a:t>
            </a:r>
            <a:r>
              <a:rPr sz="1500" spc="-75" dirty="0">
                <a:solidFill>
                  <a:srgbClr val="0000FF"/>
                </a:solidFill>
                <a:latin typeface="Arial"/>
                <a:cs typeface="Arial"/>
              </a:rPr>
              <a:t>arquivos, </a:t>
            </a:r>
            <a:r>
              <a:rPr sz="1500" spc="-100" dirty="0">
                <a:solidFill>
                  <a:srgbClr val="0000FF"/>
                </a:solidFill>
                <a:latin typeface="Arial"/>
                <a:cs typeface="Arial"/>
              </a:rPr>
              <a:t>noção 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de </a:t>
            </a:r>
            <a:r>
              <a:rPr sz="1500" spc="-75" dirty="0">
                <a:solidFill>
                  <a:srgbClr val="0000FF"/>
                </a:solidFill>
                <a:latin typeface="Arial"/>
                <a:cs typeface="Arial"/>
              </a:rPr>
              <a:t>modelo 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de </a:t>
            </a:r>
            <a:r>
              <a:rPr sz="1500" spc="-75" dirty="0">
                <a:solidFill>
                  <a:srgbClr val="0000FF"/>
                </a:solidFill>
                <a:latin typeface="Arial"/>
                <a:cs typeface="Arial"/>
              </a:rPr>
              <a:t>conteúdo,  </a:t>
            </a:r>
            <a:r>
              <a:rPr sz="1500" spc="-80" dirty="0">
                <a:solidFill>
                  <a:srgbClr val="0000FF"/>
                </a:solidFill>
                <a:latin typeface="Arial"/>
                <a:cs typeface="Arial"/>
              </a:rPr>
              <a:t>elementos 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de </a:t>
            </a:r>
            <a:r>
              <a:rPr sz="1500" spc="-35" dirty="0">
                <a:solidFill>
                  <a:srgbClr val="0000FF"/>
                </a:solidFill>
                <a:latin typeface="Arial"/>
                <a:cs typeface="Arial"/>
              </a:rPr>
              <a:t>bloco/linha, </a:t>
            </a: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validação </a:t>
            </a:r>
            <a:r>
              <a:rPr sz="1500" spc="-100" dirty="0">
                <a:solidFill>
                  <a:srgbClr val="0000FF"/>
                </a:solidFill>
                <a:latin typeface="Arial"/>
                <a:cs typeface="Arial"/>
              </a:rPr>
              <a:t>W3C, </a:t>
            </a:r>
            <a:r>
              <a:rPr sz="1500" spc="-25" dirty="0">
                <a:solidFill>
                  <a:srgbClr val="0000FF"/>
                </a:solidFill>
                <a:latin typeface="Arial"/>
                <a:cs typeface="Arial"/>
              </a:rPr>
              <a:t>atributos </a:t>
            </a:r>
            <a:r>
              <a:rPr sz="1500" spc="-80" dirty="0">
                <a:solidFill>
                  <a:srgbClr val="0000FF"/>
                </a:solidFill>
                <a:latin typeface="Arial"/>
                <a:cs typeface="Arial"/>
              </a:rPr>
              <a:t>globais,  </a:t>
            </a:r>
            <a:r>
              <a:rPr sz="1500" spc="-100" dirty="0">
                <a:solidFill>
                  <a:srgbClr val="0000FF"/>
                </a:solidFill>
                <a:latin typeface="Arial"/>
                <a:cs typeface="Arial"/>
              </a:rPr>
              <a:t>noção 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de </a:t>
            </a:r>
            <a:r>
              <a:rPr sz="1500" spc="-25" dirty="0">
                <a:solidFill>
                  <a:srgbClr val="0000FF"/>
                </a:solidFill>
                <a:latin typeface="Arial"/>
                <a:cs typeface="Arial"/>
              </a:rPr>
              <a:t>atributos </a:t>
            </a:r>
            <a:r>
              <a:rPr sz="1500" spc="-90" dirty="0">
                <a:solidFill>
                  <a:srgbClr val="0000FF"/>
                </a:solidFill>
                <a:latin typeface="Arial"/>
                <a:cs typeface="Arial"/>
              </a:rPr>
              <a:t>ARIA, </a:t>
            </a:r>
            <a:r>
              <a:rPr sz="1500" spc="-70" dirty="0">
                <a:solidFill>
                  <a:srgbClr val="0000FF"/>
                </a:solidFill>
                <a:latin typeface="Arial"/>
                <a:cs typeface="Arial"/>
              </a:rPr>
              <a:t>entidades 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HTML, </a:t>
            </a:r>
            <a:r>
              <a:rPr sz="1500" spc="-100" dirty="0">
                <a:solidFill>
                  <a:srgbClr val="0000FF"/>
                </a:solidFill>
                <a:latin typeface="Arial"/>
                <a:cs typeface="Arial"/>
              </a:rPr>
              <a:t>hospedagem</a:t>
            </a:r>
            <a:r>
              <a:rPr sz="1500" spc="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00" spc="-35" dirty="0">
                <a:solidFill>
                  <a:srgbClr val="0000FF"/>
                </a:solidFill>
                <a:latin typeface="Arial"/>
                <a:cs typeface="Arial"/>
              </a:rPr>
              <a:t>gratuita.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1175" y="147065"/>
            <a:ext cx="60921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Alguns </a:t>
            </a:r>
            <a:r>
              <a:rPr spc="-225" dirty="0"/>
              <a:t>Elementos </a:t>
            </a:r>
            <a:r>
              <a:rPr spc="-280" dirty="0"/>
              <a:t>da</a:t>
            </a:r>
            <a:r>
              <a:rPr spc="-130" dirty="0"/>
              <a:t> </a:t>
            </a:r>
            <a:r>
              <a:rPr spc="-110" dirty="0"/>
              <a:t>HTML</a:t>
            </a:r>
          </a:p>
        </p:txBody>
      </p:sp>
      <p:sp>
        <p:nvSpPr>
          <p:cNvPr id="18" name="object 18"/>
          <p:cNvSpPr/>
          <p:nvPr/>
        </p:nvSpPr>
        <p:spPr>
          <a:xfrm>
            <a:off x="2279904" y="1772411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9904" y="2276855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9904" y="2795016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79904" y="3304032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79904" y="4096511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79904" y="4599432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79904" y="5391911"/>
            <a:ext cx="7633334" cy="0"/>
          </a:xfrm>
          <a:custGeom>
            <a:avLst/>
            <a:gdLst/>
            <a:ahLst/>
            <a:cxnLst/>
            <a:rect l="l" t="t" r="r" b="b"/>
            <a:pathLst>
              <a:path w="7633334">
                <a:moveTo>
                  <a:pt x="0" y="0"/>
                </a:moveTo>
                <a:lnTo>
                  <a:pt x="7632827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8439" y="168402"/>
            <a:ext cx="5681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5" dirty="0"/>
              <a:t>Elementos </a:t>
            </a:r>
            <a:r>
              <a:rPr sz="4000" spc="-220" dirty="0"/>
              <a:t>Textuais</a:t>
            </a:r>
            <a:r>
              <a:rPr sz="4000" spc="-140" dirty="0"/>
              <a:t> </a:t>
            </a:r>
            <a:r>
              <a:rPr sz="4000" spc="-254" dirty="0"/>
              <a:t>Básicos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987039" y="1623060"/>
            <a:ext cx="6213475" cy="3744595"/>
            <a:chOff x="2987039" y="1623060"/>
            <a:chExt cx="6213475" cy="3744595"/>
          </a:xfrm>
        </p:grpSpPr>
        <p:sp>
          <p:nvSpPr>
            <p:cNvPr id="4" name="object 4"/>
            <p:cNvSpPr/>
            <p:nvPr/>
          </p:nvSpPr>
          <p:spPr>
            <a:xfrm>
              <a:off x="2987039" y="1623060"/>
              <a:ext cx="6213348" cy="37444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8667" y="1694688"/>
              <a:ext cx="6074663" cy="36057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55492" y="1691513"/>
              <a:ext cx="6081395" cy="3612515"/>
            </a:xfrm>
            <a:custGeom>
              <a:avLst/>
              <a:gdLst/>
              <a:ahLst/>
              <a:cxnLst/>
              <a:rect l="l" t="t" r="r" b="b"/>
              <a:pathLst>
                <a:path w="6081395" h="3612515">
                  <a:moveTo>
                    <a:pt x="0" y="3612134"/>
                  </a:moveTo>
                  <a:lnTo>
                    <a:pt x="6081013" y="3612134"/>
                  </a:lnTo>
                  <a:lnTo>
                    <a:pt x="6081013" y="0"/>
                  </a:lnTo>
                  <a:lnTo>
                    <a:pt x="0" y="0"/>
                  </a:lnTo>
                  <a:lnTo>
                    <a:pt x="0" y="361213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072" y="168402"/>
            <a:ext cx="4165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Títulos </a:t>
            </a:r>
            <a:r>
              <a:rPr sz="4000" spc="-375" dirty="0"/>
              <a:t>e</a:t>
            </a:r>
            <a:r>
              <a:rPr sz="4000" spc="-260" dirty="0"/>
              <a:t> </a:t>
            </a:r>
            <a:r>
              <a:rPr sz="4000" spc="-210" dirty="0"/>
              <a:t>Parágrafos</a:t>
            </a:r>
            <a:endParaRPr sz="4000"/>
          </a:p>
        </p:txBody>
      </p:sp>
      <p:sp>
        <p:nvSpPr>
          <p:cNvPr id="12" name="object 12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6679" y="1719199"/>
            <a:ext cx="4464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7634" y="1732914"/>
            <a:ext cx="3093720" cy="895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900" spc="-10" dirty="0">
                <a:latin typeface="Carlito"/>
                <a:cs typeface="Carlito"/>
              </a:rPr>
              <a:t>inserção </a:t>
            </a:r>
            <a:r>
              <a:rPr sz="1900" spc="-5" dirty="0">
                <a:latin typeface="Carlito"/>
                <a:cs typeface="Carlito"/>
              </a:rPr>
              <a:t>de </a:t>
            </a:r>
            <a:r>
              <a:rPr sz="1900" spc="-20" dirty="0">
                <a:latin typeface="Carlito"/>
                <a:cs typeface="Carlito"/>
              </a:rPr>
              <a:t>parágrafos </a:t>
            </a:r>
            <a:r>
              <a:rPr sz="1900" spc="-5" dirty="0">
                <a:latin typeface="Carlito"/>
                <a:cs typeface="Carlito"/>
              </a:rPr>
              <a:t>de </a:t>
            </a:r>
            <a:r>
              <a:rPr sz="1900" spc="-20" dirty="0">
                <a:latin typeface="Carlito"/>
                <a:cs typeface="Carlito"/>
              </a:rPr>
              <a:t>texto  </a:t>
            </a:r>
            <a:r>
              <a:rPr sz="1900" spc="-10" dirty="0">
                <a:latin typeface="Carlito"/>
                <a:cs typeface="Carlito"/>
              </a:rPr>
              <a:t>começam com </a:t>
            </a:r>
            <a:r>
              <a:rPr sz="1900" spc="-20" dirty="0">
                <a:latin typeface="Carlito"/>
                <a:cs typeface="Carlito"/>
              </a:rPr>
              <a:t>nova </a:t>
            </a:r>
            <a:r>
              <a:rPr sz="1900" spc="-10" dirty="0">
                <a:latin typeface="Carlito"/>
                <a:cs typeface="Carlito"/>
              </a:rPr>
              <a:t>linha  espaçamento antes </a:t>
            </a:r>
            <a:r>
              <a:rPr sz="1900" spc="-5" dirty="0">
                <a:latin typeface="Carlito"/>
                <a:cs typeface="Carlito"/>
              </a:rPr>
              <a:t>e </a:t>
            </a:r>
            <a:r>
              <a:rPr sz="1900" spc="-10" dirty="0">
                <a:latin typeface="Carlito"/>
                <a:cs typeface="Carlito"/>
              </a:rPr>
              <a:t>depois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6679" y="2921330"/>
            <a:ext cx="5867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4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7634" y="2935046"/>
            <a:ext cx="4431665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para </a:t>
            </a:r>
            <a:r>
              <a:rPr sz="1900" spc="-5" dirty="0">
                <a:latin typeface="Carlito"/>
                <a:cs typeface="Carlito"/>
              </a:rPr>
              <a:t>títulos </a:t>
            </a:r>
            <a:r>
              <a:rPr sz="1900" spc="-10" dirty="0">
                <a:latin typeface="Carlito"/>
                <a:cs typeface="Carlito"/>
              </a:rPr>
              <a:t>principais </a:t>
            </a:r>
            <a:r>
              <a:rPr sz="1900" spc="-5" dirty="0">
                <a:latin typeface="Carlito"/>
                <a:cs typeface="Carlito"/>
              </a:rPr>
              <a:t>(de </a:t>
            </a:r>
            <a:r>
              <a:rPr sz="1900" spc="-10" dirty="0">
                <a:latin typeface="Carlito"/>
                <a:cs typeface="Carlito"/>
              </a:rPr>
              <a:t>nível</a:t>
            </a:r>
            <a:r>
              <a:rPr sz="1900" spc="5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1)</a:t>
            </a:r>
            <a:endParaRPr sz="1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900" spc="-10" dirty="0">
                <a:latin typeface="Carlito"/>
                <a:cs typeface="Carlito"/>
              </a:rPr>
              <a:t>por </a:t>
            </a:r>
            <a:r>
              <a:rPr sz="1900" spc="-15" dirty="0">
                <a:latin typeface="Carlito"/>
                <a:cs typeface="Carlito"/>
              </a:rPr>
              <a:t>padrão, </a:t>
            </a:r>
            <a:r>
              <a:rPr sz="1900" spc="-10" dirty="0">
                <a:latin typeface="Carlito"/>
                <a:cs typeface="Carlito"/>
              </a:rPr>
              <a:t>exibido </a:t>
            </a:r>
            <a:r>
              <a:rPr sz="1900" spc="-5" dirty="0">
                <a:latin typeface="Carlito"/>
                <a:cs typeface="Carlito"/>
              </a:rPr>
              <a:t>em </a:t>
            </a:r>
            <a:r>
              <a:rPr sz="1900" spc="-20" dirty="0">
                <a:latin typeface="Carlito"/>
                <a:cs typeface="Carlito"/>
              </a:rPr>
              <a:t>fonte </a:t>
            </a:r>
            <a:r>
              <a:rPr sz="1900" spc="-5" dirty="0">
                <a:latin typeface="Carlito"/>
                <a:cs typeface="Carlito"/>
              </a:rPr>
              <a:t>maior e</a:t>
            </a:r>
            <a:r>
              <a:rPr sz="1900" spc="4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negrito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6679" y="3846957"/>
            <a:ext cx="5867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40" dirty="0">
                <a:solidFill>
                  <a:srgbClr val="0000FF"/>
                </a:solidFill>
                <a:latin typeface="Arial"/>
                <a:cs typeface="Arial"/>
              </a:rPr>
              <a:t>&lt;h2&gt;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7634" y="3860672"/>
            <a:ext cx="26269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para </a:t>
            </a:r>
            <a:r>
              <a:rPr sz="1900" spc="-10" dirty="0">
                <a:latin typeface="Carlito"/>
                <a:cs typeface="Carlito"/>
              </a:rPr>
              <a:t>subtítulos (de nível</a:t>
            </a:r>
            <a:r>
              <a:rPr sz="1900" spc="5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2)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6679" y="4845558"/>
            <a:ext cx="21215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0000FF"/>
                </a:solidFill>
                <a:latin typeface="Carlito"/>
                <a:cs typeface="Carlito"/>
              </a:rPr>
              <a:t>&lt;h3&gt;, &lt;h4&gt;, &lt;h5&gt;,</a:t>
            </a:r>
            <a:r>
              <a:rPr sz="1700" i="1" spc="-20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700" i="1" spc="-40" dirty="0">
                <a:solidFill>
                  <a:srgbClr val="0000FF"/>
                </a:solidFill>
                <a:latin typeface="Arial"/>
                <a:cs typeface="Arial"/>
              </a:rPr>
              <a:t>&lt;h6&gt;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6626" y="4821173"/>
            <a:ext cx="29578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para </a:t>
            </a:r>
            <a:r>
              <a:rPr sz="1900" spc="-5" dirty="0">
                <a:latin typeface="Carlito"/>
                <a:cs typeface="Carlito"/>
              </a:rPr>
              <a:t>títulos de </a:t>
            </a:r>
            <a:r>
              <a:rPr sz="1900" spc="-10" dirty="0">
                <a:latin typeface="Carlito"/>
                <a:cs typeface="Carlito"/>
              </a:rPr>
              <a:t>nível </a:t>
            </a:r>
            <a:r>
              <a:rPr sz="1900" spc="-5" dirty="0">
                <a:latin typeface="Carlito"/>
                <a:cs typeface="Carlito"/>
              </a:rPr>
              <a:t>3, 4, 5 e</a:t>
            </a:r>
            <a:r>
              <a:rPr sz="190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6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3663" y="247650"/>
            <a:ext cx="7425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/>
              <a:t>Elementos </a:t>
            </a:r>
            <a:r>
              <a:rPr sz="3200" b="1" spc="-170" dirty="0">
                <a:latin typeface="Arial"/>
                <a:cs typeface="Arial"/>
              </a:rPr>
              <a:t>&lt;abbr&gt;</a:t>
            </a:r>
            <a:r>
              <a:rPr sz="3200" spc="-170" dirty="0"/>
              <a:t>, </a:t>
            </a:r>
            <a:r>
              <a:rPr sz="3200" b="1" spc="-225" dirty="0">
                <a:latin typeface="Arial"/>
                <a:cs typeface="Arial"/>
              </a:rPr>
              <a:t>&lt;address&gt;</a:t>
            </a:r>
            <a:r>
              <a:rPr sz="3200" spc="-225" dirty="0"/>
              <a:t>, </a:t>
            </a:r>
            <a:r>
              <a:rPr sz="3200" b="1" spc="-170" dirty="0">
                <a:latin typeface="Arial"/>
                <a:cs typeface="Arial"/>
              </a:rPr>
              <a:t>&lt;pre&gt; </a:t>
            </a:r>
            <a:r>
              <a:rPr sz="3200" spc="-295" dirty="0"/>
              <a:t>e</a:t>
            </a:r>
            <a:r>
              <a:rPr sz="3200" spc="5" dirty="0"/>
              <a:t> </a:t>
            </a:r>
            <a:r>
              <a:rPr sz="3200" b="1" spc="-125" dirty="0">
                <a:latin typeface="Arial"/>
                <a:cs typeface="Arial"/>
              </a:rPr>
              <a:t>&lt;br&gt;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0526" y="1863089"/>
            <a:ext cx="8648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2000" i="1" spc="-15" dirty="0">
                <a:solidFill>
                  <a:srgbClr val="0000FF"/>
                </a:solidFill>
                <a:latin typeface="Arial"/>
                <a:cs typeface="Arial"/>
              </a:rPr>
              <a:t>ab</a:t>
            </a:r>
            <a:r>
              <a:rPr sz="2000" i="1" spc="-25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2000" i="1" spc="434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7871" y="1876805"/>
            <a:ext cx="4227195" cy="60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para </a:t>
            </a:r>
            <a:r>
              <a:rPr sz="1900" spc="-10" dirty="0">
                <a:latin typeface="Carlito"/>
                <a:cs typeface="Carlito"/>
              </a:rPr>
              <a:t>abreviações </a:t>
            </a:r>
            <a:r>
              <a:rPr sz="1900" spc="-5" dirty="0">
                <a:latin typeface="Carlito"/>
                <a:cs typeface="Carlito"/>
              </a:rPr>
              <a:t>ou</a:t>
            </a:r>
            <a:r>
              <a:rPr sz="1900" spc="2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acrônimos</a:t>
            </a:r>
            <a:endParaRPr sz="1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900" spc="-10" dirty="0">
                <a:latin typeface="Carlito"/>
                <a:cs typeface="Carlito"/>
              </a:rPr>
              <a:t>atributo </a:t>
            </a:r>
            <a:r>
              <a:rPr sz="1900" spc="450" dirty="0">
                <a:solidFill>
                  <a:srgbClr val="0000FF"/>
                </a:solidFill>
                <a:latin typeface="Arial"/>
                <a:cs typeface="Arial"/>
              </a:rPr>
              <a:t>title</a:t>
            </a:r>
            <a:r>
              <a:rPr sz="19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114" dirty="0">
                <a:latin typeface="Arial"/>
                <a:cs typeface="Arial"/>
              </a:rPr>
              <a:t>– </a:t>
            </a:r>
            <a:r>
              <a:rPr sz="1900" spc="-10" dirty="0">
                <a:latin typeface="Carlito"/>
                <a:cs typeface="Carlito"/>
              </a:rPr>
              <a:t>significado </a:t>
            </a:r>
            <a:r>
              <a:rPr sz="1900" spc="-5" dirty="0">
                <a:latin typeface="Carlito"/>
                <a:cs typeface="Carlito"/>
              </a:rPr>
              <a:t>da </a:t>
            </a:r>
            <a:r>
              <a:rPr sz="1900" spc="-10" dirty="0">
                <a:latin typeface="Carlito"/>
                <a:cs typeface="Carlito"/>
              </a:rPr>
              <a:t>abreviação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0526" y="2747263"/>
            <a:ext cx="12846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45" dirty="0">
                <a:solidFill>
                  <a:srgbClr val="0000FF"/>
                </a:solidFill>
                <a:latin typeface="Arial"/>
                <a:cs typeface="Arial"/>
              </a:rPr>
              <a:t>&lt;address&gt;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7871" y="2760979"/>
            <a:ext cx="43592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informações </a:t>
            </a:r>
            <a:r>
              <a:rPr sz="1900" spc="-5" dirty="0">
                <a:latin typeface="Carlito"/>
                <a:cs typeface="Carlito"/>
              </a:rPr>
              <a:t>de </a:t>
            </a:r>
            <a:r>
              <a:rPr sz="1900" spc="-20" dirty="0">
                <a:latin typeface="Carlito"/>
                <a:cs typeface="Carlito"/>
              </a:rPr>
              <a:t>contato </a:t>
            </a:r>
            <a:r>
              <a:rPr sz="1900" spc="-10" dirty="0">
                <a:latin typeface="Carlito"/>
                <a:cs typeface="Carlito"/>
              </a:rPr>
              <a:t>(geral </a:t>
            </a:r>
            <a:r>
              <a:rPr sz="1900" spc="-5" dirty="0">
                <a:latin typeface="Carlito"/>
                <a:cs typeface="Carlito"/>
              </a:rPr>
              <a:t>ou</a:t>
            </a:r>
            <a:r>
              <a:rPr sz="1900" spc="4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específico)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0526" y="3631438"/>
            <a:ext cx="725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2000" i="1" spc="125" dirty="0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sz="2000" i="1" spc="14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7871" y="3645153"/>
            <a:ext cx="5274945" cy="605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1900" spc="-20" dirty="0">
                <a:latin typeface="Carlito"/>
                <a:cs typeface="Carlito"/>
              </a:rPr>
              <a:t>texto </a:t>
            </a:r>
            <a:r>
              <a:rPr sz="1900" spc="-10" dirty="0">
                <a:latin typeface="Carlito"/>
                <a:cs typeface="Carlito"/>
              </a:rPr>
              <a:t>com </a:t>
            </a:r>
            <a:r>
              <a:rPr sz="1900" spc="-5" dirty="0">
                <a:latin typeface="Carlito"/>
                <a:cs typeface="Carlito"/>
              </a:rPr>
              <a:t>manutenção de </a:t>
            </a:r>
            <a:r>
              <a:rPr sz="1900" spc="-10" dirty="0">
                <a:latin typeface="Carlito"/>
                <a:cs typeface="Carlito"/>
              </a:rPr>
              <a:t>espaços </a:t>
            </a:r>
            <a:r>
              <a:rPr sz="1900" spc="-5" dirty="0">
                <a:latin typeface="Carlito"/>
                <a:cs typeface="Carlito"/>
              </a:rPr>
              <a:t>e </a:t>
            </a:r>
            <a:r>
              <a:rPr sz="1900" spc="-10" dirty="0">
                <a:latin typeface="Carlito"/>
                <a:cs typeface="Carlito"/>
              </a:rPr>
              <a:t>quebras </a:t>
            </a:r>
            <a:r>
              <a:rPr sz="1900" spc="-5" dirty="0">
                <a:latin typeface="Carlito"/>
                <a:cs typeface="Carlito"/>
              </a:rPr>
              <a:t>de linha  </a:t>
            </a:r>
            <a:r>
              <a:rPr sz="1900" spc="-10" dirty="0">
                <a:latin typeface="Carlito"/>
                <a:cs typeface="Carlito"/>
              </a:rPr>
              <a:t>situações </a:t>
            </a:r>
            <a:r>
              <a:rPr sz="1900" spc="-5" dirty="0">
                <a:latin typeface="Carlito"/>
                <a:cs typeface="Carlito"/>
              </a:rPr>
              <a:t>especiais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0526" y="4804613"/>
            <a:ext cx="5867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65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2000" i="1" spc="210" dirty="0">
                <a:solidFill>
                  <a:srgbClr val="0000FF"/>
                </a:solidFill>
                <a:latin typeface="Arial"/>
                <a:cs typeface="Arial"/>
              </a:rPr>
              <a:t>br</a:t>
            </a:r>
            <a:r>
              <a:rPr sz="20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7871" y="4818329"/>
            <a:ext cx="1877060" cy="60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rlito"/>
                <a:cs typeface="Carlito"/>
              </a:rPr>
              <a:t>quebra </a:t>
            </a:r>
            <a:r>
              <a:rPr sz="1900" spc="-5" dirty="0">
                <a:latin typeface="Carlito"/>
                <a:cs typeface="Carlito"/>
              </a:rPr>
              <a:t>de</a:t>
            </a:r>
            <a:r>
              <a:rPr sz="190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linha</a:t>
            </a:r>
            <a:endParaRPr sz="1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900" spc="-10" dirty="0">
                <a:latin typeface="Carlito"/>
                <a:cs typeface="Carlito"/>
              </a:rPr>
              <a:t>situações</a:t>
            </a:r>
            <a:r>
              <a:rPr sz="1900" spc="-3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especiais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79" y="288036"/>
            <a:ext cx="5980176" cy="6092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44996" y="288036"/>
            <a:ext cx="5349240" cy="6092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7067" y="208026"/>
            <a:ext cx="7820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/>
              <a:t>Citações </a:t>
            </a:r>
            <a:r>
              <a:rPr sz="3600" spc="-235" dirty="0"/>
              <a:t>com </a:t>
            </a:r>
            <a:r>
              <a:rPr sz="3600" b="1" spc="-210" dirty="0">
                <a:latin typeface="Arial"/>
                <a:cs typeface="Arial"/>
              </a:rPr>
              <a:t>&lt;q&gt;, </a:t>
            </a:r>
            <a:r>
              <a:rPr sz="3600" b="1" spc="-204" dirty="0">
                <a:latin typeface="Arial"/>
                <a:cs typeface="Arial"/>
              </a:rPr>
              <a:t>&lt;blockquote&gt; </a:t>
            </a:r>
            <a:r>
              <a:rPr sz="3600" spc="-335" dirty="0"/>
              <a:t>e</a:t>
            </a:r>
            <a:r>
              <a:rPr sz="3600" spc="75" dirty="0"/>
              <a:t> </a:t>
            </a:r>
            <a:r>
              <a:rPr sz="3600" b="1" spc="-170" dirty="0">
                <a:latin typeface="Arial"/>
                <a:cs typeface="Arial"/>
              </a:rPr>
              <a:t>&lt;cite&gt;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4498" y="2163013"/>
            <a:ext cx="4464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0" dirty="0">
                <a:solidFill>
                  <a:srgbClr val="0000FF"/>
                </a:solidFill>
                <a:latin typeface="Arial"/>
                <a:cs typeface="Arial"/>
              </a:rPr>
              <a:t>&lt;q&gt;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0209" y="2132913"/>
            <a:ext cx="2446020" cy="6972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000" spc="-5" dirty="0">
                <a:latin typeface="Carlito"/>
                <a:cs typeface="Carlito"/>
              </a:rPr>
              <a:t>citações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curtas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2000" spc="-10" dirty="0">
                <a:latin typeface="Carlito"/>
                <a:cs typeface="Carlito"/>
              </a:rPr>
              <a:t>apresentada </a:t>
            </a:r>
            <a:r>
              <a:rPr sz="2000" spc="-5" dirty="0">
                <a:latin typeface="Carlito"/>
                <a:cs typeface="Carlito"/>
              </a:rPr>
              <a:t>com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aspas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4498" y="3169412"/>
            <a:ext cx="1701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95" dirty="0">
                <a:solidFill>
                  <a:srgbClr val="0000FF"/>
                </a:solidFill>
                <a:latin typeface="Arial"/>
                <a:cs typeface="Arial"/>
              </a:rPr>
              <a:t>&lt;blockquote&gt;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0209" y="3139881"/>
            <a:ext cx="2458720" cy="69596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000" spc="-5" dirty="0">
                <a:latin typeface="Carlito"/>
                <a:cs typeface="Carlito"/>
              </a:rPr>
              <a:t>citações</a:t>
            </a:r>
            <a:r>
              <a:rPr sz="2000" spc="-10" dirty="0">
                <a:latin typeface="Carlito"/>
                <a:cs typeface="Carlito"/>
              </a:rPr>
              <a:t> longas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Carlito"/>
                <a:cs typeface="Carlito"/>
              </a:rPr>
              <a:t>apresentada </a:t>
            </a:r>
            <a:r>
              <a:rPr sz="2000" spc="-5" dirty="0">
                <a:latin typeface="Carlito"/>
                <a:cs typeface="Carlito"/>
              </a:rPr>
              <a:t>com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recuo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4498" y="4175505"/>
            <a:ext cx="8655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190" dirty="0">
                <a:solidFill>
                  <a:srgbClr val="0000FF"/>
                </a:solidFill>
                <a:latin typeface="Arial"/>
                <a:cs typeface="Arial"/>
              </a:rPr>
              <a:t>&lt;cite&gt;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0209" y="4145635"/>
            <a:ext cx="4054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citação de </a:t>
            </a:r>
            <a:r>
              <a:rPr sz="2000" dirty="0">
                <a:latin typeface="Carlito"/>
                <a:cs typeface="Carlito"/>
              </a:rPr>
              <a:t>títulos </a:t>
            </a:r>
            <a:r>
              <a:rPr sz="2000" spc="-5" dirty="0">
                <a:latin typeface="Carlito"/>
                <a:cs typeface="Carlito"/>
              </a:rPr>
              <a:t>de trabalhos </a:t>
            </a:r>
            <a:r>
              <a:rPr sz="2000" spc="-10" dirty="0">
                <a:latin typeface="Carlito"/>
                <a:cs typeface="Carlito"/>
              </a:rPr>
              <a:t>criativos  apresentada </a:t>
            </a:r>
            <a:r>
              <a:rPr sz="2000" dirty="0">
                <a:latin typeface="Carlito"/>
                <a:cs typeface="Carlito"/>
              </a:rPr>
              <a:t>em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itálico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1281049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2209164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2972" y="5401945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7226" y="1109443"/>
            <a:ext cx="6934834" cy="49612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85" dirty="0">
                <a:solidFill>
                  <a:srgbClr val="1C4D5A"/>
                </a:solidFill>
                <a:latin typeface="Arial"/>
                <a:cs typeface="Arial"/>
              </a:rPr>
              <a:t>Introdução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ao 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desenvolvimento </a:t>
            </a:r>
            <a:r>
              <a:rPr sz="2400" spc="-155" dirty="0">
                <a:solidFill>
                  <a:srgbClr val="1C4D5A"/>
                </a:solidFill>
                <a:latin typeface="Arial"/>
                <a:cs typeface="Arial"/>
              </a:rPr>
              <a:t>Web com </a:t>
            </a:r>
            <a:r>
              <a:rPr sz="2400" spc="-215" dirty="0">
                <a:solidFill>
                  <a:srgbClr val="1C4D5A"/>
                </a:solidFill>
                <a:latin typeface="Arial"/>
                <a:cs typeface="Arial"/>
              </a:rPr>
              <a:t>a</a:t>
            </a:r>
            <a:r>
              <a:rPr sz="2400" spc="7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1C4D5A"/>
                </a:solidFill>
                <a:latin typeface="Arial"/>
                <a:cs typeface="Arial"/>
              </a:rPr>
              <a:t>HTML5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Foco em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conceitos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recursos</a:t>
            </a:r>
            <a:r>
              <a:rPr sz="2200" spc="254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fundamentais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Conteúdo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Histórico </a:t>
            </a:r>
            <a:r>
              <a:rPr sz="2200" spc="-150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 linguagem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Conceitos </a:t>
            </a:r>
            <a:r>
              <a:rPr sz="2200" spc="-35" dirty="0">
                <a:solidFill>
                  <a:srgbClr val="1C4D5A"/>
                </a:solidFill>
                <a:latin typeface="Arial"/>
                <a:cs typeface="Arial"/>
              </a:rPr>
              <a:t>introdutórios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40" dirty="0">
                <a:solidFill>
                  <a:srgbClr val="1C4D5A"/>
                </a:solidFill>
                <a:latin typeface="Arial"/>
                <a:cs typeface="Arial"/>
              </a:rPr>
              <a:t>estrutura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básica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do</a:t>
            </a:r>
            <a:r>
              <a:rPr sz="2200" spc="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documento</a:t>
            </a:r>
            <a:endParaRPr sz="2200">
              <a:latin typeface="Arial"/>
              <a:cs typeface="Arial"/>
            </a:endParaRPr>
          </a:p>
          <a:p>
            <a:pPr marL="463550" marR="334010" indent="-269875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Elementos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recursos 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mais </a:t>
            </a:r>
            <a:r>
              <a:rPr sz="2200" spc="-135" dirty="0">
                <a:solidFill>
                  <a:srgbClr val="1C4D5A"/>
                </a:solidFill>
                <a:latin typeface="Arial"/>
                <a:cs typeface="Arial"/>
              </a:rPr>
              <a:t>comuns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da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linguagem,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com  </a:t>
            </a:r>
            <a:r>
              <a:rPr sz="2200" spc="-180" dirty="0">
                <a:solidFill>
                  <a:srgbClr val="1C4D5A"/>
                </a:solidFill>
                <a:latin typeface="Arial"/>
                <a:cs typeface="Arial"/>
              </a:rPr>
              <a:t>exceção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200" spc="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1C4D5A"/>
                </a:solidFill>
                <a:latin typeface="Arial"/>
                <a:cs typeface="Arial"/>
              </a:rPr>
              <a:t>formulários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Validação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do código</a:t>
            </a:r>
            <a:r>
              <a:rPr sz="2200" spc="-1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1C4D5A"/>
                </a:solidFill>
                <a:latin typeface="Arial"/>
                <a:cs typeface="Arial"/>
              </a:rPr>
              <a:t>HTML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Colocar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página </a:t>
            </a: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online </a:t>
            </a:r>
            <a:r>
              <a:rPr sz="2200" spc="-60" dirty="0">
                <a:solidFill>
                  <a:srgbClr val="1C4D5A"/>
                </a:solidFill>
                <a:latin typeface="Arial"/>
                <a:cs typeface="Arial"/>
              </a:rPr>
              <a:t>utilizando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servido </a:t>
            </a:r>
            <a:r>
              <a:rPr sz="2200" spc="-25" dirty="0">
                <a:solidFill>
                  <a:srgbClr val="1C4D5A"/>
                </a:solidFill>
                <a:latin typeface="Arial"/>
                <a:cs typeface="Arial"/>
              </a:rPr>
              <a:t>gratuito</a:t>
            </a:r>
            <a:r>
              <a:rPr sz="2200" spc="4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hospedagem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Observações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Foco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na 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HTML, </a:t>
            </a: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sem </a:t>
            </a:r>
            <a:r>
              <a:rPr sz="2200" spc="-30" dirty="0">
                <a:solidFill>
                  <a:srgbClr val="1C4D5A"/>
                </a:solidFill>
                <a:latin typeface="Arial"/>
                <a:cs typeface="Arial"/>
              </a:rPr>
              <a:t>utilizar</a:t>
            </a:r>
            <a:r>
              <a:rPr sz="2200" spc="18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285" dirty="0">
                <a:solidFill>
                  <a:srgbClr val="1C4D5A"/>
                </a:solidFill>
                <a:latin typeface="Arial"/>
                <a:cs typeface="Arial"/>
              </a:rPr>
              <a:t>CSS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67718" y="6669125"/>
            <a:ext cx="102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48836" y="147065"/>
            <a:ext cx="48964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Considerações </a:t>
            </a:r>
            <a:r>
              <a:rPr spc="-280" dirty="0"/>
              <a:t>da</a:t>
            </a:r>
            <a:r>
              <a:rPr spc="-125" dirty="0"/>
              <a:t> </a:t>
            </a:r>
            <a:r>
              <a:rPr spc="-180" dirty="0"/>
              <a:t>Aula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5652" y="233172"/>
            <a:ext cx="4928616" cy="6268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12764" y="234695"/>
            <a:ext cx="4879847" cy="6256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2239" y="147065"/>
            <a:ext cx="58286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Elementos </a:t>
            </a:r>
            <a:r>
              <a:rPr b="1" spc="-245" dirty="0">
                <a:latin typeface="Arial"/>
                <a:cs typeface="Arial"/>
              </a:rPr>
              <a:t>&lt;b&gt; </a:t>
            </a:r>
            <a:r>
              <a:rPr spc="-390" dirty="0"/>
              <a:t>e</a:t>
            </a:r>
            <a:r>
              <a:rPr spc="-135" dirty="0"/>
              <a:t> </a:t>
            </a:r>
            <a:r>
              <a:rPr b="1" spc="-225" dirty="0">
                <a:latin typeface="Arial"/>
                <a:cs typeface="Arial"/>
              </a:rPr>
              <a:t>&lt;strong&gt;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4498" y="1557128"/>
            <a:ext cx="7430770" cy="38493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400" i="1" spc="-60" dirty="0">
                <a:solidFill>
                  <a:srgbClr val="0000FF"/>
                </a:solidFill>
                <a:latin typeface="Arial"/>
                <a:cs typeface="Arial"/>
              </a:rPr>
              <a:t>&lt;b&gt;</a:t>
            </a:r>
            <a:endParaRPr sz="24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86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latin typeface="Carlito"/>
                <a:cs typeface="Carlito"/>
              </a:rPr>
              <a:t>Historicamente: </a:t>
            </a:r>
            <a:r>
              <a:rPr sz="2000" spc="-50" dirty="0">
                <a:latin typeface="Arial"/>
                <a:cs typeface="Arial"/>
              </a:rPr>
              <a:t>&lt;b&gt; </a:t>
            </a:r>
            <a:r>
              <a:rPr sz="2000" dirty="0">
                <a:latin typeface="Carlito"/>
                <a:cs typeface="Carlito"/>
              </a:rPr>
              <a:t>de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bold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latin typeface="Carlito"/>
                <a:cs typeface="Carlito"/>
              </a:rPr>
              <a:t>HTML5: </a:t>
            </a:r>
            <a:r>
              <a:rPr sz="2000" dirty="0">
                <a:latin typeface="Carlito"/>
                <a:cs typeface="Carlito"/>
              </a:rPr>
              <a:t>chamar a </a:t>
            </a:r>
            <a:r>
              <a:rPr sz="2000" spc="-10" dirty="0">
                <a:latin typeface="Carlito"/>
                <a:cs typeface="Carlito"/>
              </a:rPr>
              <a:t>atenção </a:t>
            </a:r>
            <a:r>
              <a:rPr sz="2000" b="1" dirty="0">
                <a:latin typeface="Carlito"/>
                <a:cs typeface="Carlito"/>
              </a:rPr>
              <a:t>sem adicionar </a:t>
            </a:r>
            <a:r>
              <a:rPr sz="2000" b="1" spc="-15" dirty="0">
                <a:latin typeface="Carlito"/>
                <a:cs typeface="Carlito"/>
              </a:rPr>
              <a:t>forte</a:t>
            </a:r>
            <a:r>
              <a:rPr sz="2000" b="1" spc="-4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importância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latin typeface="Carlito"/>
                <a:cs typeface="Carlito"/>
              </a:rPr>
              <a:t>apenas quando </a:t>
            </a:r>
            <a:r>
              <a:rPr sz="2000" spc="-5" dirty="0">
                <a:latin typeface="Carlito"/>
                <a:cs typeface="Carlito"/>
              </a:rPr>
              <a:t>não há </a:t>
            </a:r>
            <a:r>
              <a:rPr sz="2000" spc="-10" dirty="0">
                <a:latin typeface="Carlito"/>
                <a:cs typeface="Carlito"/>
              </a:rPr>
              <a:t>outro elemento </a:t>
            </a:r>
            <a:r>
              <a:rPr sz="2000" spc="-5" dirty="0">
                <a:latin typeface="Carlito"/>
                <a:cs typeface="Carlito"/>
              </a:rPr>
              <a:t>mais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apropriado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0859C"/>
              </a:buClr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i="1" spc="120" dirty="0">
                <a:solidFill>
                  <a:srgbClr val="0000FF"/>
                </a:solidFill>
                <a:latin typeface="Arial"/>
                <a:cs typeface="Arial"/>
              </a:rPr>
              <a:t>&lt;strong&gt;</a:t>
            </a:r>
            <a:endParaRPr sz="22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1425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latin typeface="Carlito"/>
                <a:cs typeface="Carlito"/>
              </a:rPr>
              <a:t>conteúdo tem </a:t>
            </a:r>
            <a:r>
              <a:rPr sz="2000" b="1" spc="-15" dirty="0">
                <a:latin typeface="Carlito"/>
                <a:cs typeface="Carlito"/>
              </a:rPr>
              <a:t>forte </a:t>
            </a:r>
            <a:r>
              <a:rPr sz="2000" b="1" dirty="0">
                <a:latin typeface="Carlito"/>
                <a:cs typeface="Carlito"/>
              </a:rPr>
              <a:t>importância ou</a:t>
            </a:r>
            <a:r>
              <a:rPr sz="2000" b="1" spc="-40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urgência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latin typeface="Carlito"/>
                <a:cs typeface="Carlito"/>
              </a:rPr>
              <a:t>conteúdo </a:t>
            </a:r>
            <a:r>
              <a:rPr sz="2000" dirty="0">
                <a:latin typeface="Carlito"/>
                <a:cs typeface="Carlito"/>
              </a:rPr>
              <a:t>pode </a:t>
            </a:r>
            <a:r>
              <a:rPr sz="2000" spc="-5" dirty="0">
                <a:latin typeface="Carlito"/>
                <a:cs typeface="Carlito"/>
              </a:rPr>
              <a:t>ser lido com </a:t>
            </a:r>
            <a:r>
              <a:rPr sz="2000" spc="-10" dirty="0">
                <a:latin typeface="Carlito"/>
                <a:cs typeface="Carlito"/>
              </a:rPr>
              <a:t>entonação </a:t>
            </a:r>
            <a:r>
              <a:rPr sz="2000" spc="-5" dirty="0">
                <a:latin typeface="Carlito"/>
                <a:cs typeface="Carlito"/>
              </a:rPr>
              <a:t>mais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forte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006FC0"/>
                </a:solidFill>
                <a:latin typeface="Carlito"/>
                <a:cs typeface="Carlito"/>
              </a:rPr>
              <a:t>Por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padrão,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o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conteúdo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de </a:t>
            </a:r>
            <a:r>
              <a:rPr sz="2200" spc="-10" dirty="0">
                <a:solidFill>
                  <a:srgbClr val="006FC0"/>
                </a:solidFill>
                <a:latin typeface="Carlito"/>
                <a:cs typeface="Carlito"/>
              </a:rPr>
              <a:t>&lt;b&gt;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e </a:t>
            </a:r>
            <a:r>
              <a:rPr sz="2200" spc="-10" dirty="0">
                <a:solidFill>
                  <a:srgbClr val="006FC0"/>
                </a:solidFill>
                <a:latin typeface="Carlito"/>
                <a:cs typeface="Carlito"/>
              </a:rPr>
              <a:t>&lt;strong&gt;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aparecerão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em</a:t>
            </a:r>
            <a:r>
              <a:rPr sz="2200" spc="1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negrito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687" y="416051"/>
            <a:ext cx="5679948" cy="5964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6603" y="403859"/>
            <a:ext cx="5140452" cy="5969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1884" y="147065"/>
            <a:ext cx="4890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Elementos </a:t>
            </a:r>
            <a:r>
              <a:rPr b="1" spc="-155" dirty="0">
                <a:latin typeface="Arial"/>
                <a:cs typeface="Arial"/>
              </a:rPr>
              <a:t>&lt;i&gt; </a:t>
            </a:r>
            <a:r>
              <a:rPr spc="-390" dirty="0"/>
              <a:t>e</a:t>
            </a:r>
            <a:r>
              <a:rPr spc="-195" dirty="0"/>
              <a:t> </a:t>
            </a:r>
            <a:r>
              <a:rPr b="1" spc="-260" dirty="0">
                <a:latin typeface="Arial"/>
                <a:cs typeface="Arial"/>
              </a:rPr>
              <a:t>&lt;em&gt;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761" y="1393531"/>
            <a:ext cx="7044055" cy="4173854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400" i="1" spc="200" dirty="0">
                <a:solidFill>
                  <a:srgbClr val="0000FF"/>
                </a:solidFill>
                <a:latin typeface="Arial"/>
                <a:cs typeface="Arial"/>
              </a:rPr>
              <a:t>&lt;i&gt;</a:t>
            </a:r>
            <a:endParaRPr sz="24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785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  <a:tab pos="3049905" algn="l"/>
              </a:tabLst>
            </a:pPr>
            <a:r>
              <a:rPr sz="2000" spc="-10" dirty="0">
                <a:latin typeface="Carlito"/>
                <a:cs typeface="Carlito"/>
              </a:rPr>
              <a:t>Historicamente: 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175" dirty="0">
                <a:latin typeface="Arial"/>
                <a:cs typeface="Arial"/>
              </a:rPr>
              <a:t>&lt;i&gt;	</a:t>
            </a:r>
            <a:r>
              <a:rPr sz="2000" spc="-5" dirty="0">
                <a:latin typeface="Carlito"/>
                <a:cs typeface="Carlito"/>
              </a:rPr>
              <a:t>de </a:t>
            </a:r>
            <a:r>
              <a:rPr sz="2000" b="1" i="1" spc="-5" dirty="0">
                <a:latin typeface="Carlito"/>
                <a:cs typeface="Carlito"/>
              </a:rPr>
              <a:t>italic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latin typeface="Carlito"/>
                <a:cs typeface="Carlito"/>
              </a:rPr>
              <a:t>HTML5: </a:t>
            </a:r>
            <a:r>
              <a:rPr sz="2000" spc="-10" dirty="0">
                <a:latin typeface="Carlito"/>
                <a:cs typeface="Carlito"/>
              </a:rPr>
              <a:t>destaque </a:t>
            </a:r>
            <a:r>
              <a:rPr sz="2000" spc="-15" dirty="0">
                <a:latin typeface="Carlito"/>
                <a:cs typeface="Carlito"/>
              </a:rPr>
              <a:t>textual para </a:t>
            </a:r>
            <a:r>
              <a:rPr sz="2000" dirty="0">
                <a:latin typeface="Carlito"/>
                <a:cs typeface="Carlito"/>
              </a:rPr>
              <a:t>situações</a:t>
            </a:r>
            <a:r>
              <a:rPr sz="2000" spc="5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como:</a:t>
            </a:r>
            <a:endParaRPr sz="2000">
              <a:latin typeface="Carlito"/>
              <a:cs typeface="Carlito"/>
            </a:endParaRPr>
          </a:p>
          <a:p>
            <a:pPr marL="1087120" lvl="1" indent="-17526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087120" algn="l"/>
              </a:tabLst>
            </a:pPr>
            <a:r>
              <a:rPr sz="2000" spc="-15" dirty="0">
                <a:solidFill>
                  <a:srgbClr val="548ED4"/>
                </a:solidFill>
                <a:latin typeface="Carlito"/>
                <a:cs typeface="Carlito"/>
              </a:rPr>
              <a:t>palavras </a:t>
            </a: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de </a:t>
            </a:r>
            <a:r>
              <a:rPr sz="2000" spc="-10" dirty="0">
                <a:solidFill>
                  <a:srgbClr val="548ED4"/>
                </a:solidFill>
                <a:latin typeface="Carlito"/>
                <a:cs typeface="Carlito"/>
              </a:rPr>
              <a:t>outros</a:t>
            </a:r>
            <a:r>
              <a:rPr sz="2000" spc="10" dirty="0">
                <a:solidFill>
                  <a:srgbClr val="548ED4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idiomas</a:t>
            </a:r>
            <a:endParaRPr sz="2000">
              <a:latin typeface="Carlito"/>
              <a:cs typeface="Carlito"/>
            </a:endParaRPr>
          </a:p>
          <a:p>
            <a:pPr marL="1087120" lvl="1" indent="-17526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087120" algn="l"/>
              </a:tabLst>
            </a:pP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termos</a:t>
            </a:r>
            <a:r>
              <a:rPr sz="2000" dirty="0">
                <a:solidFill>
                  <a:srgbClr val="548ED4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técnicos</a:t>
            </a:r>
            <a:endParaRPr sz="2000">
              <a:latin typeface="Carlito"/>
              <a:cs typeface="Carlito"/>
            </a:endParaRPr>
          </a:p>
          <a:p>
            <a:pPr marL="1087120" lvl="1" indent="-17526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087120" algn="l"/>
              </a:tabLst>
            </a:pP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designações </a:t>
            </a:r>
            <a:r>
              <a:rPr sz="2000" spc="-15" dirty="0">
                <a:solidFill>
                  <a:srgbClr val="548ED4"/>
                </a:solidFill>
                <a:latin typeface="Carlito"/>
                <a:cs typeface="Carlito"/>
              </a:rPr>
              <a:t>taxonômicas, </a:t>
            </a:r>
            <a:r>
              <a:rPr sz="2000" spc="-10" dirty="0">
                <a:solidFill>
                  <a:srgbClr val="548ED4"/>
                </a:solidFill>
                <a:latin typeface="Carlito"/>
                <a:cs typeface="Carlito"/>
              </a:rPr>
              <a:t>dentre</a:t>
            </a:r>
            <a:r>
              <a:rPr sz="2000" spc="-5" dirty="0">
                <a:solidFill>
                  <a:srgbClr val="548ED4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548ED4"/>
                </a:solidFill>
                <a:latin typeface="Carlito"/>
                <a:cs typeface="Carlito"/>
              </a:rPr>
              <a:t>outros.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400" i="1" spc="-215" dirty="0">
                <a:solidFill>
                  <a:srgbClr val="0000FF"/>
                </a:solidFill>
                <a:latin typeface="Arial"/>
                <a:cs typeface="Arial"/>
              </a:rPr>
              <a:t>&lt;em&gt;</a:t>
            </a:r>
            <a:endParaRPr sz="24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790"/>
              </a:spcBef>
              <a:buClr>
                <a:srgbClr val="30859C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latin typeface="Carlito"/>
                <a:cs typeface="Carlito"/>
              </a:rPr>
              <a:t>enfatização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textual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4584700" algn="l"/>
              </a:tabLst>
            </a:pPr>
            <a:r>
              <a:rPr sz="2200" spc="-20" dirty="0">
                <a:solidFill>
                  <a:srgbClr val="006FC0"/>
                </a:solidFill>
                <a:latin typeface="Carlito"/>
                <a:cs typeface="Carlito"/>
              </a:rPr>
              <a:t>Por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padrão,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o </a:t>
            </a:r>
            <a:r>
              <a:rPr sz="2200" spc="-15" dirty="0">
                <a:solidFill>
                  <a:srgbClr val="006FC0"/>
                </a:solidFill>
                <a:latin typeface="Carlito"/>
                <a:cs typeface="Carlito"/>
              </a:rPr>
              <a:t>conteúdo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de </a:t>
            </a:r>
            <a:r>
              <a:rPr sz="2200" i="1" spc="185" dirty="0">
                <a:solidFill>
                  <a:srgbClr val="0000FF"/>
                </a:solidFill>
                <a:latin typeface="Arial"/>
                <a:cs typeface="Arial"/>
              </a:rPr>
              <a:t>&lt;i&gt;</a:t>
            </a:r>
            <a:r>
              <a:rPr sz="2200" i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e</a:t>
            </a:r>
            <a:r>
              <a:rPr sz="22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200" i="1" spc="-200" dirty="0">
                <a:solidFill>
                  <a:srgbClr val="0000FF"/>
                </a:solidFill>
                <a:latin typeface="Arial"/>
                <a:cs typeface="Arial"/>
              </a:rPr>
              <a:t>&lt;em&gt;	</a:t>
            </a:r>
            <a:r>
              <a:rPr sz="2200" spc="-10" dirty="0">
                <a:solidFill>
                  <a:srgbClr val="006FC0"/>
                </a:solidFill>
                <a:latin typeface="Carlito"/>
                <a:cs typeface="Carlito"/>
              </a:rPr>
              <a:t>aparecerão </a:t>
            </a:r>
            <a:r>
              <a:rPr sz="2200" spc="-5" dirty="0">
                <a:solidFill>
                  <a:srgbClr val="006FC0"/>
                </a:solidFill>
                <a:latin typeface="Carlito"/>
                <a:cs typeface="Carlito"/>
              </a:rPr>
              <a:t>em</a:t>
            </a:r>
            <a:r>
              <a:rPr sz="22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200" i="1" spc="-15" dirty="0">
                <a:solidFill>
                  <a:srgbClr val="006FC0"/>
                </a:solidFill>
                <a:latin typeface="Carlito"/>
                <a:cs typeface="Carlito"/>
              </a:rPr>
              <a:t>itálico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8796" y="416051"/>
            <a:ext cx="5128259" cy="5957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3523" y="420623"/>
            <a:ext cx="5495544" cy="5954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4109" y="147065"/>
            <a:ext cx="1305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Li</a:t>
            </a:r>
            <a:r>
              <a:rPr spc="-235" dirty="0"/>
              <a:t>s</a:t>
            </a:r>
            <a:r>
              <a:rPr spc="-120" dirty="0"/>
              <a:t>tas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6659" y="1990344"/>
            <a:ext cx="2418715" cy="3112135"/>
            <a:chOff x="3756659" y="1990344"/>
            <a:chExt cx="2418715" cy="3112135"/>
          </a:xfrm>
        </p:grpSpPr>
        <p:sp>
          <p:nvSpPr>
            <p:cNvPr id="4" name="object 4"/>
            <p:cNvSpPr/>
            <p:nvPr/>
          </p:nvSpPr>
          <p:spPr>
            <a:xfrm>
              <a:off x="3756659" y="1990344"/>
              <a:ext cx="2418588" cy="31120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8287" y="2061972"/>
              <a:ext cx="2279904" cy="2973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5112" y="2058797"/>
              <a:ext cx="2286635" cy="2980055"/>
            </a:xfrm>
            <a:custGeom>
              <a:avLst/>
              <a:gdLst/>
              <a:ahLst/>
              <a:cxnLst/>
              <a:rect l="l" t="t" r="r" b="b"/>
              <a:pathLst>
                <a:path w="2286635" h="2980054">
                  <a:moveTo>
                    <a:pt x="0" y="2979673"/>
                  </a:moveTo>
                  <a:lnTo>
                    <a:pt x="2286254" y="2979673"/>
                  </a:lnTo>
                  <a:lnTo>
                    <a:pt x="2286254" y="0"/>
                  </a:lnTo>
                  <a:lnTo>
                    <a:pt x="0" y="0"/>
                  </a:lnTo>
                  <a:lnTo>
                    <a:pt x="0" y="2979673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227064" y="1988820"/>
            <a:ext cx="2204085" cy="3114040"/>
            <a:chOff x="6227064" y="1988820"/>
            <a:chExt cx="2204085" cy="3114040"/>
          </a:xfrm>
        </p:grpSpPr>
        <p:sp>
          <p:nvSpPr>
            <p:cNvPr id="8" name="object 8"/>
            <p:cNvSpPr/>
            <p:nvPr/>
          </p:nvSpPr>
          <p:spPr>
            <a:xfrm>
              <a:off x="6227064" y="1988820"/>
              <a:ext cx="2203704" cy="31135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98692" y="2060448"/>
              <a:ext cx="2065019" cy="29748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95517" y="2057273"/>
              <a:ext cx="2071370" cy="2981325"/>
            </a:xfrm>
            <a:custGeom>
              <a:avLst/>
              <a:gdLst/>
              <a:ahLst/>
              <a:cxnLst/>
              <a:rect l="l" t="t" r="r" b="b"/>
              <a:pathLst>
                <a:path w="2071370" h="2981325">
                  <a:moveTo>
                    <a:pt x="0" y="2981197"/>
                  </a:moveTo>
                  <a:lnTo>
                    <a:pt x="2071369" y="2981197"/>
                  </a:lnTo>
                  <a:lnTo>
                    <a:pt x="2071369" y="0"/>
                  </a:lnTo>
                  <a:lnTo>
                    <a:pt x="0" y="0"/>
                  </a:lnTo>
                  <a:lnTo>
                    <a:pt x="0" y="298119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108453"/>
            <a:ext cx="697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&lt;</a:t>
            </a:r>
            <a:r>
              <a:rPr sz="2400" spc="550" dirty="0">
                <a:solidFill>
                  <a:srgbClr val="0066FF"/>
                </a:solidFill>
                <a:latin typeface="Arial"/>
                <a:cs typeface="Arial"/>
              </a:rPr>
              <a:t>u</a:t>
            </a:r>
            <a:r>
              <a:rPr sz="2400" spc="229" dirty="0">
                <a:solidFill>
                  <a:srgbClr val="0066FF"/>
                </a:solidFill>
                <a:latin typeface="Arial"/>
                <a:cs typeface="Arial"/>
              </a:rPr>
              <a:t>l</a:t>
            </a: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798" y="3039871"/>
            <a:ext cx="697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&lt;</a:t>
            </a:r>
            <a:r>
              <a:rPr sz="2400" spc="550" dirty="0">
                <a:solidFill>
                  <a:srgbClr val="0066FF"/>
                </a:solidFill>
                <a:latin typeface="Arial"/>
                <a:cs typeface="Arial"/>
              </a:rPr>
              <a:t>o</a:t>
            </a:r>
            <a:r>
              <a:rPr sz="2400" spc="229" dirty="0">
                <a:solidFill>
                  <a:srgbClr val="0066FF"/>
                </a:solidFill>
                <a:latin typeface="Arial"/>
                <a:cs typeface="Arial"/>
              </a:rPr>
              <a:t>l</a:t>
            </a: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4798" y="3972559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&lt;</a:t>
            </a:r>
            <a:r>
              <a:rPr sz="2400" spc="785" dirty="0">
                <a:solidFill>
                  <a:srgbClr val="0066FF"/>
                </a:solidFill>
                <a:latin typeface="Arial"/>
                <a:cs typeface="Arial"/>
              </a:rPr>
              <a:t>l</a:t>
            </a:r>
            <a:r>
              <a:rPr sz="2400" spc="795" dirty="0">
                <a:solidFill>
                  <a:srgbClr val="0066FF"/>
                </a:solidFill>
                <a:latin typeface="Arial"/>
                <a:cs typeface="Arial"/>
              </a:rPr>
              <a:t>i</a:t>
            </a:r>
            <a:r>
              <a:rPr sz="2400" spc="-85" dirty="0">
                <a:solidFill>
                  <a:srgbClr val="0066FF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3453" y="2069742"/>
            <a:ext cx="5786120" cy="26828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500" b="1" i="1" spc="-200" dirty="0">
                <a:solidFill>
                  <a:srgbClr val="1C4D5A"/>
                </a:solidFill>
                <a:latin typeface="Arial"/>
                <a:cs typeface="Arial"/>
              </a:rPr>
              <a:t>unordered</a:t>
            </a:r>
            <a:r>
              <a:rPr sz="2500" b="1" i="1" spc="-1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500" b="1" i="1" spc="-125" dirty="0">
                <a:solidFill>
                  <a:srgbClr val="1C4D5A"/>
                </a:solidFill>
                <a:latin typeface="Arial"/>
                <a:cs typeface="Arial"/>
              </a:rPr>
              <a:t>list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Cria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2400" spc="-45" dirty="0">
                <a:solidFill>
                  <a:srgbClr val="1C4D5A"/>
                </a:solidFill>
                <a:latin typeface="Arial"/>
                <a:cs typeface="Arial"/>
              </a:rPr>
              <a:t>lista </a:t>
            </a:r>
            <a:r>
              <a:rPr sz="2400" spc="-14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400" spc="-135" dirty="0">
                <a:solidFill>
                  <a:srgbClr val="1C4D5A"/>
                </a:solidFill>
                <a:latin typeface="Arial"/>
                <a:cs typeface="Arial"/>
              </a:rPr>
              <a:t>ordenada </a:t>
            </a:r>
            <a:r>
              <a:rPr sz="2400" spc="-100" dirty="0">
                <a:solidFill>
                  <a:srgbClr val="1C4D5A"/>
                </a:solidFill>
                <a:latin typeface="Arial"/>
                <a:cs typeface="Arial"/>
              </a:rPr>
              <a:t>(com</a:t>
            </a:r>
            <a:r>
              <a:rPr sz="2400" spc="-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marcadores)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500" b="1" i="1" spc="-190" dirty="0">
                <a:solidFill>
                  <a:srgbClr val="1C4D5A"/>
                </a:solidFill>
                <a:latin typeface="Arial"/>
                <a:cs typeface="Arial"/>
              </a:rPr>
              <a:t>ordered</a:t>
            </a:r>
            <a:r>
              <a:rPr sz="2500" b="1" i="1" spc="-1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500" b="1" i="1" spc="-125" dirty="0">
                <a:solidFill>
                  <a:srgbClr val="1C4D5A"/>
                </a:solidFill>
                <a:latin typeface="Arial"/>
                <a:cs typeface="Arial"/>
              </a:rPr>
              <a:t>list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Cria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2400" spc="-45" dirty="0">
                <a:solidFill>
                  <a:srgbClr val="1C4D5A"/>
                </a:solidFill>
                <a:latin typeface="Arial"/>
                <a:cs typeface="Arial"/>
              </a:rPr>
              <a:t>lista</a:t>
            </a:r>
            <a:r>
              <a:rPr sz="2400" spc="-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1C4D5A"/>
                </a:solidFill>
                <a:latin typeface="Arial"/>
                <a:cs typeface="Arial"/>
              </a:rPr>
              <a:t>ordenada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500" b="1" i="1" spc="-125" dirty="0">
                <a:solidFill>
                  <a:srgbClr val="1C4D5A"/>
                </a:solidFill>
                <a:latin typeface="Arial"/>
                <a:cs typeface="Arial"/>
              </a:rPr>
              <a:t>list</a:t>
            </a:r>
            <a:r>
              <a:rPr sz="2500" b="1" i="1" spc="-1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500" b="1" i="1" spc="-145" dirty="0">
                <a:solidFill>
                  <a:srgbClr val="1C4D5A"/>
                </a:solidFill>
                <a:latin typeface="Arial"/>
                <a:cs typeface="Arial"/>
              </a:rPr>
              <a:t>item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400" spc="-105" dirty="0">
                <a:solidFill>
                  <a:srgbClr val="1C4D5A"/>
                </a:solidFill>
                <a:latin typeface="Arial"/>
                <a:cs typeface="Arial"/>
              </a:rPr>
              <a:t>Adiciona </a:t>
            </a:r>
            <a:r>
              <a:rPr sz="2400" spc="-130" dirty="0">
                <a:solidFill>
                  <a:srgbClr val="1C4D5A"/>
                </a:solidFill>
                <a:latin typeface="Arial"/>
                <a:cs typeface="Arial"/>
              </a:rPr>
              <a:t>um </a:t>
            </a:r>
            <a:r>
              <a:rPr sz="2400" spc="-140" dirty="0">
                <a:solidFill>
                  <a:srgbClr val="1C4D5A"/>
                </a:solidFill>
                <a:latin typeface="Arial"/>
                <a:cs typeface="Arial"/>
              </a:rPr>
              <a:t>novo </a:t>
            </a:r>
            <a:r>
              <a:rPr sz="2400" spc="-50" dirty="0">
                <a:solidFill>
                  <a:srgbClr val="1C4D5A"/>
                </a:solidFill>
                <a:latin typeface="Arial"/>
                <a:cs typeface="Arial"/>
              </a:rPr>
              <a:t>item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400" spc="-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1C4D5A"/>
                </a:solidFill>
                <a:latin typeface="Arial"/>
                <a:cs typeface="Arial"/>
              </a:rPr>
              <a:t>lista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44109" y="147065"/>
            <a:ext cx="1305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Li</a:t>
            </a:r>
            <a:r>
              <a:rPr spc="-235" dirty="0"/>
              <a:t>s</a:t>
            </a:r>
            <a:r>
              <a:rPr spc="-120" dirty="0"/>
              <a:t>tas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2875788" y="5515355"/>
            <a:ext cx="6436360" cy="753110"/>
            <a:chOff x="2875788" y="5515355"/>
            <a:chExt cx="6436360" cy="753110"/>
          </a:xfrm>
        </p:grpSpPr>
        <p:sp>
          <p:nvSpPr>
            <p:cNvPr id="8" name="object 8"/>
            <p:cNvSpPr/>
            <p:nvPr/>
          </p:nvSpPr>
          <p:spPr>
            <a:xfrm>
              <a:off x="2875788" y="5515355"/>
              <a:ext cx="6435852" cy="713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9316" y="5608319"/>
              <a:ext cx="6291072" cy="6599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4368" y="5583935"/>
              <a:ext cx="6303645" cy="581025"/>
            </a:xfrm>
            <a:custGeom>
              <a:avLst/>
              <a:gdLst/>
              <a:ahLst/>
              <a:cxnLst/>
              <a:rect l="l" t="t" r="r" b="b"/>
              <a:pathLst>
                <a:path w="6303645" h="581025">
                  <a:moveTo>
                    <a:pt x="6303263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6303263" y="580643"/>
                  </a:lnTo>
                  <a:lnTo>
                    <a:pt x="6303263" y="0"/>
                  </a:lnTo>
                  <a:close/>
                </a:path>
              </a:pathLst>
            </a:custGeom>
            <a:solidFill>
              <a:srgbClr val="FFF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4368" y="5583935"/>
              <a:ext cx="6303645" cy="581025"/>
            </a:xfrm>
            <a:custGeom>
              <a:avLst/>
              <a:gdLst/>
              <a:ahLst/>
              <a:cxnLst/>
              <a:rect l="l" t="t" r="r" b="b"/>
              <a:pathLst>
                <a:path w="6303645" h="581025">
                  <a:moveTo>
                    <a:pt x="0" y="580643"/>
                  </a:moveTo>
                  <a:lnTo>
                    <a:pt x="6303263" y="580643"/>
                  </a:lnTo>
                  <a:lnTo>
                    <a:pt x="6303263" y="0"/>
                  </a:lnTo>
                  <a:lnTo>
                    <a:pt x="0" y="0"/>
                  </a:lnTo>
                  <a:lnTo>
                    <a:pt x="0" y="580643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44367" y="5583935"/>
            <a:ext cx="6303645" cy="58102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919"/>
              </a:spcBef>
            </a:pPr>
            <a:r>
              <a:rPr sz="2000" b="1" spc="-185" dirty="0">
                <a:solidFill>
                  <a:srgbClr val="205868"/>
                </a:solidFill>
                <a:latin typeface="Arial"/>
                <a:cs typeface="Arial"/>
              </a:rPr>
              <a:t>OBS</a:t>
            </a:r>
            <a:r>
              <a:rPr sz="2000" spc="-185" dirty="0">
                <a:solidFill>
                  <a:srgbClr val="205868"/>
                </a:solidFill>
                <a:latin typeface="Arial"/>
                <a:cs typeface="Arial"/>
              </a:rPr>
              <a:t>: </a:t>
            </a:r>
            <a:r>
              <a:rPr sz="2000" spc="-75" dirty="0">
                <a:latin typeface="Arial"/>
                <a:cs typeface="Arial"/>
              </a:rPr>
              <a:t>Listas </a:t>
            </a:r>
            <a:r>
              <a:rPr sz="2000" spc="-125" dirty="0">
                <a:latin typeface="Arial"/>
                <a:cs typeface="Arial"/>
              </a:rPr>
              <a:t>não </a:t>
            </a:r>
            <a:r>
              <a:rPr sz="2000" spc="-145" dirty="0">
                <a:latin typeface="Arial"/>
                <a:cs typeface="Arial"/>
              </a:rPr>
              <a:t>devem </a:t>
            </a:r>
            <a:r>
              <a:rPr sz="2000" spc="-100" dirty="0">
                <a:latin typeface="Arial"/>
                <a:cs typeface="Arial"/>
              </a:rPr>
              <a:t>ser </a:t>
            </a:r>
            <a:r>
              <a:rPr sz="2000" spc="-90" dirty="0">
                <a:latin typeface="Arial"/>
                <a:cs typeface="Arial"/>
              </a:rPr>
              <a:t>inseridas </a:t>
            </a:r>
            <a:r>
              <a:rPr sz="2000" spc="-55" dirty="0">
                <a:latin typeface="Arial"/>
                <a:cs typeface="Arial"/>
              </a:rPr>
              <a:t>dentro </a:t>
            </a:r>
            <a:r>
              <a:rPr sz="2000" spc="-135" dirty="0">
                <a:latin typeface="Arial"/>
                <a:cs typeface="Arial"/>
              </a:rPr>
              <a:t>de </a:t>
            </a:r>
            <a:r>
              <a:rPr sz="2000" spc="-100" dirty="0">
                <a:latin typeface="Arial"/>
                <a:cs typeface="Arial"/>
              </a:rPr>
              <a:t>&lt;p&gt;</a:t>
            </a:r>
            <a:r>
              <a:rPr sz="2000" spc="12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5188" y="332231"/>
            <a:ext cx="5137404" cy="608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9408" y="332231"/>
            <a:ext cx="4146804" cy="6080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8933" y="147065"/>
            <a:ext cx="18357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Imagens</a:t>
            </a:r>
          </a:p>
        </p:txBody>
      </p:sp>
      <p:sp>
        <p:nvSpPr>
          <p:cNvPr id="4" name="object 4"/>
          <p:cNvSpPr/>
          <p:nvPr/>
        </p:nvSpPr>
        <p:spPr>
          <a:xfrm>
            <a:off x="2212848" y="1243583"/>
            <a:ext cx="7632192" cy="4413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29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263DB1C-D297-AD6B-6370-239519BF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94" y="1243583"/>
            <a:ext cx="7968392" cy="43708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980" y="2533523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4980" y="3109595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4980" y="4308983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69489" y="2410205"/>
            <a:ext cx="7622540" cy="2670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Formatos: </a:t>
            </a:r>
            <a:r>
              <a:rPr sz="2000" spc="-204" dirty="0">
                <a:solidFill>
                  <a:srgbClr val="205868"/>
                </a:solidFill>
                <a:latin typeface="Arial"/>
                <a:cs typeface="Arial"/>
              </a:rPr>
              <a:t>JPEG, </a:t>
            </a:r>
            <a:r>
              <a:rPr sz="2000" spc="-180" dirty="0">
                <a:solidFill>
                  <a:srgbClr val="205868"/>
                </a:solidFill>
                <a:latin typeface="Arial"/>
                <a:cs typeface="Arial"/>
              </a:rPr>
              <a:t>PNG, </a:t>
            </a:r>
            <a:r>
              <a:rPr sz="2000" spc="-220" dirty="0">
                <a:solidFill>
                  <a:srgbClr val="205868"/>
                </a:solidFill>
                <a:latin typeface="Arial"/>
                <a:cs typeface="Arial"/>
              </a:rPr>
              <a:t>GIF, </a:t>
            </a:r>
            <a:r>
              <a:rPr sz="2000" spc="-210" dirty="0">
                <a:solidFill>
                  <a:srgbClr val="205868"/>
                </a:solidFill>
                <a:latin typeface="Arial"/>
                <a:cs typeface="Arial"/>
              </a:rPr>
              <a:t>SVG, </a:t>
            </a:r>
            <a:r>
              <a:rPr sz="2000" spc="-185" dirty="0">
                <a:solidFill>
                  <a:srgbClr val="205868"/>
                </a:solidFill>
                <a:latin typeface="Arial"/>
                <a:cs typeface="Arial"/>
              </a:rPr>
              <a:t>BMP, </a:t>
            </a:r>
            <a:r>
              <a:rPr sz="2000" spc="-70" dirty="0">
                <a:solidFill>
                  <a:srgbClr val="205868"/>
                </a:solidFill>
                <a:latin typeface="Arial"/>
                <a:cs typeface="Arial"/>
              </a:rPr>
              <a:t>dentre</a:t>
            </a:r>
            <a:r>
              <a:rPr sz="2000" spc="17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05868"/>
                </a:solidFill>
                <a:latin typeface="Arial"/>
                <a:cs typeface="Arial"/>
              </a:rPr>
              <a:t>outros.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200" spc="-5" dirty="0">
                <a:latin typeface="Arial"/>
                <a:cs typeface="Arial"/>
              </a:rPr>
              <a:t>Atributo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430" dirty="0">
                <a:solidFill>
                  <a:srgbClr val="FF0000"/>
                </a:solidFill>
                <a:latin typeface="Arial"/>
                <a:cs typeface="Arial"/>
              </a:rPr>
              <a:t>alt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300"/>
              </a:spcBef>
              <a:buClr>
                <a:srgbClr val="8EB4E2"/>
              </a:buClr>
              <a:buSzPct val="107894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spc="-75" dirty="0">
                <a:solidFill>
                  <a:srgbClr val="1C4D5A"/>
                </a:solidFill>
                <a:latin typeface="Arial"/>
                <a:cs typeface="Arial"/>
              </a:rPr>
              <a:t>Historicamente: </a:t>
            </a:r>
            <a:r>
              <a:rPr sz="1900" spc="-40" dirty="0">
                <a:solidFill>
                  <a:srgbClr val="1C4D5A"/>
                </a:solidFill>
                <a:latin typeface="Arial"/>
                <a:cs typeface="Arial"/>
              </a:rPr>
              <a:t>texto</a:t>
            </a:r>
            <a:r>
              <a:rPr sz="1900" spc="-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1C4D5A"/>
                </a:solidFill>
                <a:latin typeface="Arial"/>
                <a:cs typeface="Arial"/>
              </a:rPr>
              <a:t>alternativo</a:t>
            </a:r>
            <a:endParaRPr sz="19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260"/>
              </a:spcBef>
              <a:buClr>
                <a:srgbClr val="8EB4E2"/>
              </a:buClr>
              <a:buSzPct val="107894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spc="-80" dirty="0">
                <a:solidFill>
                  <a:srgbClr val="1C4D5A"/>
                </a:solidFill>
                <a:latin typeface="Arial"/>
                <a:cs typeface="Arial"/>
              </a:rPr>
              <a:t>Atualmente: </a:t>
            </a:r>
            <a:r>
              <a:rPr sz="1900" spc="-100" dirty="0">
                <a:solidFill>
                  <a:srgbClr val="1C4D5A"/>
                </a:solidFill>
                <a:latin typeface="Arial"/>
                <a:cs typeface="Arial"/>
              </a:rPr>
              <a:t>acessibilidade </a:t>
            </a:r>
            <a:r>
              <a:rPr sz="1900" spc="-25" dirty="0">
                <a:solidFill>
                  <a:srgbClr val="1C4D5A"/>
                </a:solidFill>
                <a:latin typeface="Arial"/>
                <a:cs typeface="Arial"/>
              </a:rPr>
              <a:t>(leitura </a:t>
            </a:r>
            <a:r>
              <a:rPr sz="1900" spc="-13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900" spc="-60" dirty="0">
                <a:solidFill>
                  <a:srgbClr val="1C4D5A"/>
                </a:solidFill>
                <a:latin typeface="Arial"/>
                <a:cs typeface="Arial"/>
              </a:rPr>
              <a:t>tela), </a:t>
            </a:r>
            <a:r>
              <a:rPr sz="1900" spc="-130" dirty="0">
                <a:solidFill>
                  <a:srgbClr val="1C4D5A"/>
                </a:solidFill>
                <a:latin typeface="Arial"/>
                <a:cs typeface="Arial"/>
              </a:rPr>
              <a:t>busca </a:t>
            </a:r>
            <a:r>
              <a:rPr sz="1900" spc="-45" dirty="0">
                <a:solidFill>
                  <a:srgbClr val="1C4D5A"/>
                </a:solidFill>
                <a:latin typeface="Arial"/>
                <a:cs typeface="Arial"/>
              </a:rPr>
              <a:t>por </a:t>
            </a:r>
            <a:r>
              <a:rPr sz="1900" spc="-125" dirty="0">
                <a:solidFill>
                  <a:srgbClr val="1C4D5A"/>
                </a:solidFill>
                <a:latin typeface="Arial"/>
                <a:cs typeface="Arial"/>
              </a:rPr>
              <a:t>imagem,</a:t>
            </a:r>
            <a:r>
              <a:rPr sz="1900" spc="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spc="-100" dirty="0">
                <a:solidFill>
                  <a:srgbClr val="1C4D5A"/>
                </a:solidFill>
                <a:latin typeface="Arial"/>
                <a:cs typeface="Arial"/>
              </a:rPr>
              <a:t>etc.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200" spc="-65" dirty="0">
                <a:latin typeface="Arial"/>
                <a:cs typeface="Arial"/>
              </a:rPr>
              <a:t>Outros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atributos</a:t>
            </a:r>
            <a:endParaRPr sz="2200">
              <a:latin typeface="Arial"/>
              <a:cs typeface="Arial"/>
            </a:endParaRPr>
          </a:p>
          <a:p>
            <a:pPr marL="203200">
              <a:lnSpc>
                <a:spcPts val="1839"/>
              </a:lnSpc>
              <a:spcBef>
                <a:spcPts val="645"/>
              </a:spcBef>
              <a:tabLst>
                <a:tab pos="2489200" algn="l"/>
              </a:tabLst>
            </a:pPr>
            <a:r>
              <a:rPr sz="1600" spc="125" dirty="0">
                <a:solidFill>
                  <a:srgbClr val="FF0000"/>
                </a:solidFill>
                <a:latin typeface="Arial"/>
                <a:cs typeface="Arial"/>
              </a:rPr>
              <a:t>width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50" dirty="0">
                <a:latin typeface="Arial"/>
                <a:cs typeface="Arial"/>
              </a:rPr>
              <a:t>e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FF0000"/>
                </a:solidFill>
                <a:latin typeface="Arial"/>
                <a:cs typeface="Arial"/>
              </a:rPr>
              <a:t>height	</a:t>
            </a:r>
            <a:r>
              <a:rPr sz="1600" spc="70" dirty="0">
                <a:latin typeface="Arial"/>
                <a:cs typeface="Arial"/>
              </a:rPr>
              <a:t>- </a:t>
            </a:r>
            <a:r>
              <a:rPr sz="1600" spc="-75" dirty="0">
                <a:latin typeface="Arial"/>
                <a:cs typeface="Arial"/>
              </a:rPr>
              <a:t>indicam </a:t>
            </a:r>
            <a:r>
              <a:rPr sz="1600" spc="-145" dirty="0">
                <a:latin typeface="Arial"/>
                <a:cs typeface="Arial"/>
              </a:rPr>
              <a:t>a </a:t>
            </a:r>
            <a:r>
              <a:rPr sz="1600" spc="-60" dirty="0">
                <a:latin typeface="Arial"/>
                <a:cs typeface="Arial"/>
              </a:rPr>
              <a:t>largura </a:t>
            </a:r>
            <a:r>
              <a:rPr sz="1600" spc="-150" dirty="0">
                <a:latin typeface="Arial"/>
                <a:cs typeface="Arial"/>
              </a:rPr>
              <a:t>e </a:t>
            </a:r>
            <a:r>
              <a:rPr sz="1600" spc="-145" dirty="0">
                <a:latin typeface="Arial"/>
                <a:cs typeface="Arial"/>
              </a:rPr>
              <a:t>a </a:t>
            </a:r>
            <a:r>
              <a:rPr sz="1600" spc="-35" dirty="0">
                <a:latin typeface="Arial"/>
                <a:cs typeface="Arial"/>
              </a:rPr>
              <a:t>altura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de </a:t>
            </a:r>
            <a:r>
              <a:rPr sz="1600" spc="-85" dirty="0">
                <a:latin typeface="Arial"/>
                <a:cs typeface="Arial"/>
              </a:rPr>
              <a:t>exibição </a:t>
            </a:r>
            <a:r>
              <a:rPr sz="1600" spc="-110" dirty="0">
                <a:latin typeface="Arial"/>
                <a:cs typeface="Arial"/>
              </a:rPr>
              <a:t>da </a:t>
            </a:r>
            <a:r>
              <a:rPr sz="1600" spc="-105" dirty="0">
                <a:latin typeface="Arial"/>
                <a:cs typeface="Arial"/>
              </a:rPr>
              <a:t>imagem, </a:t>
            </a:r>
            <a:r>
              <a:rPr sz="1600" spc="-130" dirty="0">
                <a:latin typeface="Arial"/>
                <a:cs typeface="Arial"/>
              </a:rPr>
              <a:t>em </a:t>
            </a:r>
            <a:r>
              <a:rPr sz="1600" spc="-80" dirty="0">
                <a:latin typeface="Arial"/>
                <a:cs typeface="Arial"/>
              </a:rPr>
              <a:t>pixels</a:t>
            </a:r>
            <a:endParaRPr sz="1600">
              <a:latin typeface="Arial"/>
              <a:cs typeface="Arial"/>
            </a:endParaRPr>
          </a:p>
          <a:p>
            <a:pPr marL="2489200">
              <a:lnSpc>
                <a:spcPts val="1720"/>
              </a:lnSpc>
            </a:pPr>
            <a:r>
              <a:rPr sz="1500" spc="70" dirty="0">
                <a:latin typeface="Arial"/>
                <a:cs typeface="Arial"/>
              </a:rPr>
              <a:t>- </a:t>
            </a:r>
            <a:r>
              <a:rPr sz="1500" spc="-45" dirty="0">
                <a:latin typeface="Arial"/>
                <a:cs typeface="Arial"/>
              </a:rPr>
              <a:t>permite </a:t>
            </a:r>
            <a:r>
              <a:rPr sz="1500" spc="-105" dirty="0">
                <a:latin typeface="Arial"/>
                <a:cs typeface="Arial"/>
              </a:rPr>
              <a:t>ao </a:t>
            </a:r>
            <a:r>
              <a:rPr sz="1500" spc="-90" dirty="0">
                <a:latin typeface="Arial"/>
                <a:cs typeface="Arial"/>
              </a:rPr>
              <a:t>navegador </a:t>
            </a:r>
            <a:r>
              <a:rPr sz="1500" spc="-70" dirty="0">
                <a:latin typeface="Arial"/>
                <a:cs typeface="Arial"/>
              </a:rPr>
              <a:t>reservar </a:t>
            </a:r>
            <a:r>
              <a:rPr sz="1500" spc="-110" dirty="0">
                <a:latin typeface="Arial"/>
                <a:cs typeface="Arial"/>
              </a:rPr>
              <a:t>espaço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95" dirty="0">
                <a:latin typeface="Arial"/>
                <a:cs typeface="Arial"/>
              </a:rPr>
              <a:t>adequado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6370" y="5036566"/>
            <a:ext cx="45421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70" dirty="0">
                <a:latin typeface="Arial"/>
                <a:cs typeface="Arial"/>
              </a:rPr>
              <a:t>- </a:t>
            </a:r>
            <a:r>
              <a:rPr sz="1500" spc="-90" dirty="0">
                <a:latin typeface="Arial"/>
                <a:cs typeface="Arial"/>
              </a:rPr>
              <a:t>pode </a:t>
            </a:r>
            <a:r>
              <a:rPr sz="1500" spc="-65" dirty="0">
                <a:latin typeface="Arial"/>
                <a:cs typeface="Arial"/>
              </a:rPr>
              <a:t>prevenir </a:t>
            </a:r>
            <a:r>
              <a:rPr sz="1500" spc="-105" dirty="0">
                <a:latin typeface="Arial"/>
                <a:cs typeface="Arial"/>
              </a:rPr>
              <a:t>mudanças </a:t>
            </a:r>
            <a:r>
              <a:rPr sz="1500" spc="-70" dirty="0">
                <a:latin typeface="Arial"/>
                <a:cs typeface="Arial"/>
              </a:rPr>
              <a:t>no </a:t>
            </a:r>
            <a:r>
              <a:rPr sz="1500" spc="-45" dirty="0">
                <a:latin typeface="Arial"/>
                <a:cs typeface="Arial"/>
              </a:rPr>
              <a:t>layout </a:t>
            </a:r>
            <a:r>
              <a:rPr sz="1500" spc="-55" dirty="0">
                <a:latin typeface="Arial"/>
                <a:cs typeface="Arial"/>
              </a:rPr>
              <a:t>durante</a:t>
            </a:r>
            <a:r>
              <a:rPr sz="1500" spc="-60" dirty="0"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carregamento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9989" y="5606897"/>
            <a:ext cx="581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70" dirty="0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370" y="5114494"/>
            <a:ext cx="4226560" cy="7613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500" spc="70" dirty="0">
                <a:latin typeface="Arial"/>
                <a:cs typeface="Arial"/>
              </a:rPr>
              <a:t>- </a:t>
            </a:r>
            <a:r>
              <a:rPr sz="1500" spc="-75" dirty="0">
                <a:latin typeface="Arial"/>
                <a:cs typeface="Arial"/>
              </a:rPr>
              <a:t>número </a:t>
            </a:r>
            <a:r>
              <a:rPr sz="1500" spc="-40" dirty="0">
                <a:latin typeface="Arial"/>
                <a:cs typeface="Arial"/>
              </a:rPr>
              <a:t>inteiro, </a:t>
            </a:r>
            <a:r>
              <a:rPr sz="1500" spc="-120" dirty="0">
                <a:latin typeface="Arial"/>
                <a:cs typeface="Arial"/>
              </a:rPr>
              <a:t>sem</a:t>
            </a:r>
            <a:r>
              <a:rPr sz="1500" spc="-155" dirty="0">
                <a:latin typeface="Arial"/>
                <a:cs typeface="Arial"/>
              </a:rPr>
              <a:t> </a:t>
            </a:r>
            <a:r>
              <a:rPr sz="1500" spc="-80" dirty="0">
                <a:latin typeface="Arial"/>
                <a:cs typeface="Arial"/>
              </a:rPr>
              <a:t>unidade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spc="-90" dirty="0">
                <a:latin typeface="Arial"/>
                <a:cs typeface="Arial"/>
              </a:rPr>
              <a:t>para </a:t>
            </a:r>
            <a:r>
              <a:rPr sz="1600" spc="-60" dirty="0">
                <a:latin typeface="Arial"/>
                <a:cs typeface="Arial"/>
              </a:rPr>
              <a:t>fornecer </a:t>
            </a:r>
            <a:r>
              <a:rPr sz="1600" spc="-70" dirty="0">
                <a:latin typeface="Arial"/>
                <a:cs typeface="Arial"/>
              </a:rPr>
              <a:t>informação </a:t>
            </a:r>
            <a:r>
              <a:rPr sz="1600" spc="-75" dirty="0">
                <a:latin typeface="Arial"/>
                <a:cs typeface="Arial"/>
              </a:rPr>
              <a:t>adicional </a:t>
            </a:r>
            <a:r>
              <a:rPr sz="1600" spc="-90" dirty="0">
                <a:latin typeface="Arial"/>
                <a:cs typeface="Arial"/>
              </a:rPr>
              <a:t>sobre </a:t>
            </a:r>
            <a:r>
              <a:rPr sz="1600" spc="-145" dirty="0">
                <a:latin typeface="Arial"/>
                <a:cs typeface="Arial"/>
              </a:rPr>
              <a:t>a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imagem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78933" y="147065"/>
            <a:ext cx="18357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Imagens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282951" y="1260322"/>
            <a:ext cx="7621905" cy="996950"/>
            <a:chOff x="2282951" y="1260322"/>
            <a:chExt cx="7621905" cy="996950"/>
          </a:xfrm>
        </p:grpSpPr>
        <p:sp>
          <p:nvSpPr>
            <p:cNvPr id="11" name="object 11"/>
            <p:cNvSpPr/>
            <p:nvPr/>
          </p:nvSpPr>
          <p:spPr>
            <a:xfrm>
              <a:off x="2282951" y="1260322"/>
              <a:ext cx="7621524" cy="9967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7439" y="1469123"/>
              <a:ext cx="7496556" cy="6065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1531" y="1328927"/>
              <a:ext cx="7489190" cy="864235"/>
            </a:xfrm>
            <a:custGeom>
              <a:avLst/>
              <a:gdLst/>
              <a:ahLst/>
              <a:cxnLst/>
              <a:rect l="l" t="t" r="r" b="b"/>
              <a:pathLst>
                <a:path w="7489190" h="864235">
                  <a:moveTo>
                    <a:pt x="7488935" y="0"/>
                  </a:moveTo>
                  <a:lnTo>
                    <a:pt x="0" y="0"/>
                  </a:lnTo>
                  <a:lnTo>
                    <a:pt x="0" y="864108"/>
                  </a:lnTo>
                  <a:lnTo>
                    <a:pt x="7488935" y="864108"/>
                  </a:lnTo>
                  <a:lnTo>
                    <a:pt x="7488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51531" y="1328927"/>
              <a:ext cx="7489190" cy="864235"/>
            </a:xfrm>
            <a:custGeom>
              <a:avLst/>
              <a:gdLst/>
              <a:ahLst/>
              <a:cxnLst/>
              <a:rect l="l" t="t" r="r" b="b"/>
              <a:pathLst>
                <a:path w="7489190" h="864235">
                  <a:moveTo>
                    <a:pt x="0" y="864108"/>
                  </a:moveTo>
                  <a:lnTo>
                    <a:pt x="7488935" y="864108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86410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51532" y="1328927"/>
            <a:ext cx="7489190" cy="86423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&lt;img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src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="imagemExemplo.jpg" </a:t>
            </a:r>
            <a:r>
              <a:rPr sz="1800" spc="-10" dirty="0">
                <a:solidFill>
                  <a:srgbClr val="FF0000"/>
                </a:solidFill>
                <a:latin typeface="Courier New"/>
                <a:cs typeface="Courier New"/>
              </a:rPr>
              <a:t>alt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="descricao </a:t>
            </a: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da</a:t>
            </a:r>
            <a:r>
              <a:rPr sz="1800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img"&gt;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1630807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2126107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2972" y="2622930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2972" y="3487039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2972" y="3982339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2972" y="4479163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2972" y="4974463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42972" y="5469763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7226" y="1346733"/>
            <a:ext cx="7292975" cy="436054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Criação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páginas</a:t>
            </a:r>
            <a:r>
              <a:rPr sz="2200" spc="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Web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200" spc="-55" dirty="0">
                <a:solidFill>
                  <a:srgbClr val="1C4D5A"/>
                </a:solidFill>
                <a:latin typeface="Arial"/>
                <a:cs typeface="Arial"/>
              </a:rPr>
              <a:t>Hypertext </a:t>
            </a:r>
            <a:r>
              <a:rPr sz="2200" spc="-80" dirty="0">
                <a:solidFill>
                  <a:srgbClr val="1C4D5A"/>
                </a:solidFill>
                <a:latin typeface="Arial"/>
                <a:cs typeface="Arial"/>
              </a:rPr>
              <a:t>Markup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Language </a:t>
            </a:r>
            <a:r>
              <a:rPr sz="1900" spc="-90" dirty="0">
                <a:solidFill>
                  <a:srgbClr val="1C4D5A"/>
                </a:solidFill>
                <a:latin typeface="Arial"/>
                <a:cs typeface="Arial"/>
              </a:rPr>
              <a:t>(Linguagem </a:t>
            </a:r>
            <a:r>
              <a:rPr sz="1900" spc="-13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900" spc="-120" dirty="0">
                <a:solidFill>
                  <a:srgbClr val="1C4D5A"/>
                </a:solidFill>
                <a:latin typeface="Arial"/>
                <a:cs typeface="Arial"/>
              </a:rPr>
              <a:t>Marcação </a:t>
            </a:r>
            <a:r>
              <a:rPr sz="1900" spc="-13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1900" spc="23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spc="-35" dirty="0">
                <a:solidFill>
                  <a:srgbClr val="1C4D5A"/>
                </a:solidFill>
                <a:latin typeface="Arial"/>
                <a:cs typeface="Arial"/>
              </a:rPr>
              <a:t>Hipertexto)</a:t>
            </a:r>
            <a:endParaRPr sz="1900">
              <a:latin typeface="Arial"/>
              <a:cs typeface="Arial"/>
            </a:endParaRPr>
          </a:p>
          <a:p>
            <a:pPr marL="12700" marR="656590">
              <a:lnSpc>
                <a:spcPct val="110000"/>
              </a:lnSpc>
              <a:spcBef>
                <a:spcPts val="1010"/>
              </a:spcBef>
            </a:pPr>
            <a:r>
              <a:rPr sz="2200" spc="-95" dirty="0">
                <a:solidFill>
                  <a:srgbClr val="1C4D5A"/>
                </a:solidFill>
                <a:latin typeface="Arial"/>
                <a:cs typeface="Arial"/>
              </a:rPr>
              <a:t>Definição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do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conteúdo </a:t>
            </a:r>
            <a:r>
              <a:rPr sz="2200" spc="-150" dirty="0">
                <a:solidFill>
                  <a:srgbClr val="1C4D5A"/>
                </a:solidFill>
                <a:latin typeface="Arial"/>
                <a:cs typeface="Arial"/>
              </a:rPr>
              <a:t>da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página </a:t>
            </a:r>
            <a:r>
              <a:rPr sz="2200" spc="-30" dirty="0">
                <a:solidFill>
                  <a:srgbClr val="1C4D5A"/>
                </a:solidFill>
                <a:latin typeface="Arial"/>
                <a:cs typeface="Arial"/>
              </a:rPr>
              <a:t>(títulos,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parágrafos,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links, 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imagens,</a:t>
            </a:r>
            <a:r>
              <a:rPr sz="2200" spc="-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etc.)</a:t>
            </a:r>
            <a:endParaRPr sz="2200">
              <a:latin typeface="Arial"/>
              <a:cs typeface="Arial"/>
            </a:endParaRPr>
          </a:p>
          <a:p>
            <a:pPr marL="12700" marR="3008630">
              <a:lnSpc>
                <a:spcPts val="3900"/>
              </a:lnSpc>
              <a:spcBef>
                <a:spcPts val="340"/>
              </a:spcBef>
            </a:pP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Estilos </a:t>
            </a:r>
            <a:r>
              <a:rPr sz="2200" spc="-165" dirty="0">
                <a:solidFill>
                  <a:srgbClr val="1C4D5A"/>
                </a:solidFill>
                <a:latin typeface="Arial"/>
                <a:cs typeface="Arial"/>
              </a:rPr>
              <a:t>são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deixados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para </a:t>
            </a:r>
            <a:r>
              <a:rPr sz="2200" spc="-200" dirty="0">
                <a:solidFill>
                  <a:srgbClr val="1C4D5A"/>
                </a:solidFill>
                <a:latin typeface="Arial"/>
                <a:cs typeface="Arial"/>
              </a:rPr>
              <a:t>a </a:t>
            </a:r>
            <a:r>
              <a:rPr sz="2200" spc="-290" dirty="0">
                <a:solidFill>
                  <a:srgbClr val="1C4D5A"/>
                </a:solidFill>
                <a:latin typeface="Arial"/>
                <a:cs typeface="Arial"/>
              </a:rPr>
              <a:t>CSS  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Arquivo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com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extensão </a:t>
            </a:r>
            <a:r>
              <a:rPr sz="2200" spc="-60" dirty="0">
                <a:solidFill>
                  <a:srgbClr val="1C4D5A"/>
                </a:solidFill>
                <a:latin typeface="Arial"/>
                <a:cs typeface="Arial"/>
              </a:rPr>
              <a:t>.html </a:t>
            </a:r>
            <a:r>
              <a:rPr sz="2200" spc="-55" dirty="0">
                <a:solidFill>
                  <a:srgbClr val="1C4D5A"/>
                </a:solidFill>
                <a:latin typeface="Arial"/>
                <a:cs typeface="Arial"/>
              </a:rPr>
              <a:t>(ou</a:t>
            </a:r>
            <a:r>
              <a:rPr sz="2200" spc="-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.htm)</a:t>
            </a:r>
            <a:endParaRPr sz="2200">
              <a:latin typeface="Arial"/>
              <a:cs typeface="Arial"/>
            </a:endParaRPr>
          </a:p>
          <a:p>
            <a:pPr marL="12700" marR="2894330">
              <a:lnSpc>
                <a:spcPts val="3900"/>
              </a:lnSpc>
              <a:spcBef>
                <a:spcPts val="15"/>
              </a:spcBef>
            </a:pPr>
            <a:r>
              <a:rPr sz="2200" spc="-160" dirty="0">
                <a:solidFill>
                  <a:srgbClr val="1C4D5A"/>
                </a:solidFill>
                <a:latin typeface="Arial"/>
                <a:cs typeface="Arial"/>
              </a:rPr>
              <a:t>Processada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pelo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navegador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200" spc="-40" dirty="0">
                <a:solidFill>
                  <a:srgbClr val="1C4D5A"/>
                </a:solidFill>
                <a:latin typeface="Arial"/>
                <a:cs typeface="Arial"/>
              </a:rPr>
              <a:t>Internet  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é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linguagem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200" spc="11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programação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200" spc="-6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65" dirty="0">
                <a:solidFill>
                  <a:srgbClr val="1C4D5A"/>
                </a:solidFill>
                <a:latin typeface="Arial"/>
                <a:cs typeface="Arial"/>
              </a:rPr>
              <a:t>outras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tecnologias</a:t>
            </a:r>
            <a:r>
              <a:rPr sz="2200" spc="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Web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3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381880" y="147065"/>
            <a:ext cx="3428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O </a:t>
            </a:r>
            <a:r>
              <a:rPr spc="-254" dirty="0"/>
              <a:t>que </a:t>
            </a:r>
            <a:r>
              <a:rPr spc="-390" dirty="0"/>
              <a:t>é</a:t>
            </a:r>
            <a:r>
              <a:rPr spc="15" dirty="0"/>
              <a:t> </a:t>
            </a:r>
            <a:r>
              <a:rPr spc="-229" dirty="0"/>
              <a:t>HTML?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2360" y="147065"/>
            <a:ext cx="33699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Exemplo</a:t>
            </a:r>
            <a:r>
              <a:rPr spc="-215" dirty="0"/>
              <a:t> </a:t>
            </a:r>
            <a:r>
              <a:rPr spc="-175" dirty="0">
                <a:solidFill>
                  <a:srgbClr val="0066FF"/>
                </a:solidFill>
              </a:rPr>
              <a:t>&lt;img&gt;</a:t>
            </a:r>
          </a:p>
        </p:txBody>
      </p:sp>
      <p:sp>
        <p:nvSpPr>
          <p:cNvPr id="3" name="object 3"/>
          <p:cNvSpPr/>
          <p:nvPr/>
        </p:nvSpPr>
        <p:spPr>
          <a:xfrm>
            <a:off x="263652" y="1793748"/>
            <a:ext cx="5975604" cy="3747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4035" y="1196339"/>
            <a:ext cx="5297423" cy="4942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5148" y="3752469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35148" y="4214240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5148" y="4676013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89529" y="3482678"/>
            <a:ext cx="5633720" cy="21247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Imagem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exibida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com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1C4D5A"/>
                </a:solidFill>
                <a:latin typeface="Arial"/>
                <a:cs typeface="Arial"/>
              </a:rPr>
              <a:t>recuo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Várias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imagens </a:t>
            </a:r>
            <a:r>
              <a:rPr sz="2000" spc="-70" dirty="0">
                <a:solidFill>
                  <a:srgbClr val="1C4D5A"/>
                </a:solidFill>
                <a:latin typeface="Arial"/>
                <a:cs typeface="Arial"/>
              </a:rPr>
              <a:t>compartilhando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1C4D5A"/>
                </a:solidFill>
                <a:latin typeface="Arial"/>
                <a:cs typeface="Arial"/>
              </a:rPr>
              <a:t>legenda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Figuras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000" spc="-110" dirty="0">
                <a:solidFill>
                  <a:srgbClr val="1C4D5A"/>
                </a:solidFill>
                <a:latin typeface="Arial"/>
                <a:cs typeface="Arial"/>
              </a:rPr>
              <a:t>precisam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ser</a:t>
            </a:r>
            <a:r>
              <a:rPr sz="2000" spc="-3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imagens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20"/>
              </a:spcBef>
              <a:buClr>
                <a:srgbClr val="8EB4E2"/>
              </a:buClr>
              <a:buSzPct val="107894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spc="-175" dirty="0">
                <a:solidFill>
                  <a:srgbClr val="205868"/>
                </a:solidFill>
                <a:latin typeface="Arial"/>
                <a:cs typeface="Arial"/>
              </a:rPr>
              <a:t>Ex.: </a:t>
            </a:r>
            <a:r>
              <a:rPr sz="1900" spc="-70" dirty="0">
                <a:solidFill>
                  <a:srgbClr val="205868"/>
                </a:solidFill>
                <a:latin typeface="Arial"/>
                <a:cs typeface="Arial"/>
              </a:rPr>
              <a:t>Criar </a:t>
            </a:r>
            <a:r>
              <a:rPr sz="1900" spc="-60" dirty="0">
                <a:solidFill>
                  <a:srgbClr val="205868"/>
                </a:solidFill>
                <a:latin typeface="Arial"/>
                <a:cs typeface="Arial"/>
              </a:rPr>
              <a:t>gráfico </a:t>
            </a:r>
            <a:r>
              <a:rPr sz="1900" spc="-125" dirty="0">
                <a:solidFill>
                  <a:srgbClr val="205868"/>
                </a:solidFill>
                <a:latin typeface="Arial"/>
                <a:cs typeface="Arial"/>
              </a:rPr>
              <a:t>com </a:t>
            </a:r>
            <a:r>
              <a:rPr sz="1900" spc="-90" dirty="0">
                <a:solidFill>
                  <a:srgbClr val="205868"/>
                </a:solidFill>
                <a:latin typeface="Arial"/>
                <a:cs typeface="Arial"/>
              </a:rPr>
              <a:t>JavaScript </a:t>
            </a:r>
            <a:r>
              <a:rPr sz="1900" spc="-180" dirty="0">
                <a:solidFill>
                  <a:srgbClr val="205868"/>
                </a:solidFill>
                <a:latin typeface="Arial"/>
                <a:cs typeface="Arial"/>
              </a:rPr>
              <a:t>e </a:t>
            </a:r>
            <a:r>
              <a:rPr sz="1900" dirty="0">
                <a:solidFill>
                  <a:srgbClr val="205868"/>
                </a:solidFill>
                <a:latin typeface="Arial"/>
                <a:cs typeface="Arial"/>
              </a:rPr>
              <a:t>tratar </a:t>
            </a:r>
            <a:r>
              <a:rPr sz="1900" spc="-120" dirty="0">
                <a:solidFill>
                  <a:srgbClr val="205868"/>
                </a:solidFill>
                <a:latin typeface="Arial"/>
                <a:cs typeface="Arial"/>
              </a:rPr>
              <a:t>como</a:t>
            </a:r>
            <a:r>
              <a:rPr sz="1900" spc="16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205868"/>
                </a:solidFill>
                <a:latin typeface="Arial"/>
                <a:cs typeface="Arial"/>
              </a:rPr>
              <a:t>figura</a:t>
            </a:r>
            <a:endParaRPr sz="19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526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spc="-175" dirty="0">
                <a:solidFill>
                  <a:srgbClr val="205868"/>
                </a:solidFill>
                <a:latin typeface="Arial"/>
                <a:cs typeface="Arial"/>
              </a:rPr>
              <a:t>Ex.: </a:t>
            </a:r>
            <a:r>
              <a:rPr sz="1900" spc="-65" dirty="0">
                <a:solidFill>
                  <a:srgbClr val="205868"/>
                </a:solidFill>
                <a:latin typeface="Arial"/>
                <a:cs typeface="Arial"/>
              </a:rPr>
              <a:t>Exibir </a:t>
            </a:r>
            <a:r>
              <a:rPr sz="1900" spc="-105" dirty="0">
                <a:solidFill>
                  <a:srgbClr val="205868"/>
                </a:solidFill>
                <a:latin typeface="Arial"/>
                <a:cs typeface="Arial"/>
              </a:rPr>
              <a:t>um </a:t>
            </a:r>
            <a:r>
              <a:rPr sz="1900" spc="-45" dirty="0">
                <a:solidFill>
                  <a:srgbClr val="205868"/>
                </a:solidFill>
                <a:latin typeface="Arial"/>
                <a:cs typeface="Arial"/>
              </a:rPr>
              <a:t>algoritmo </a:t>
            </a:r>
            <a:r>
              <a:rPr sz="1900" spc="-180" dirty="0">
                <a:solidFill>
                  <a:srgbClr val="205868"/>
                </a:solidFill>
                <a:latin typeface="Arial"/>
                <a:cs typeface="Arial"/>
              </a:rPr>
              <a:t>e </a:t>
            </a:r>
            <a:r>
              <a:rPr sz="1900" dirty="0">
                <a:solidFill>
                  <a:srgbClr val="205868"/>
                </a:solidFill>
                <a:latin typeface="Arial"/>
                <a:cs typeface="Arial"/>
              </a:rPr>
              <a:t>tratar </a:t>
            </a:r>
            <a:r>
              <a:rPr sz="1900" spc="-120" dirty="0">
                <a:solidFill>
                  <a:srgbClr val="205868"/>
                </a:solidFill>
                <a:latin typeface="Arial"/>
                <a:cs typeface="Arial"/>
              </a:rPr>
              <a:t>como</a:t>
            </a:r>
            <a:r>
              <a:rPr sz="1900" spc="6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900" spc="-45" dirty="0">
                <a:solidFill>
                  <a:srgbClr val="205868"/>
                </a:solidFill>
                <a:latin typeface="Arial"/>
                <a:cs typeface="Arial"/>
              </a:rPr>
              <a:t>figura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91154" y="208026"/>
            <a:ext cx="6412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Elementos </a:t>
            </a:r>
            <a:r>
              <a:rPr sz="2800" spc="245" dirty="0">
                <a:solidFill>
                  <a:srgbClr val="0000FF"/>
                </a:solidFill>
              </a:rPr>
              <a:t>&lt;figure&gt; </a:t>
            </a:r>
            <a:r>
              <a:rPr sz="3600" spc="-335" dirty="0"/>
              <a:t>e</a:t>
            </a:r>
            <a:r>
              <a:rPr sz="3600" spc="-250" dirty="0"/>
              <a:t> </a:t>
            </a:r>
            <a:r>
              <a:rPr sz="2800" spc="260" dirty="0">
                <a:solidFill>
                  <a:srgbClr val="0000FF"/>
                </a:solidFill>
              </a:rPr>
              <a:t>&lt;figcaption&gt;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2587751" y="1415796"/>
            <a:ext cx="7012305" cy="2002789"/>
            <a:chOff x="2587751" y="1415796"/>
            <a:chExt cx="7012305" cy="2002789"/>
          </a:xfrm>
        </p:grpSpPr>
        <p:sp>
          <p:nvSpPr>
            <p:cNvPr id="8" name="object 8"/>
            <p:cNvSpPr/>
            <p:nvPr/>
          </p:nvSpPr>
          <p:spPr>
            <a:xfrm>
              <a:off x="2587751" y="1415796"/>
              <a:ext cx="7011924" cy="2002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82239" y="1502664"/>
              <a:ext cx="6678167" cy="18867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56331" y="1484376"/>
              <a:ext cx="6879590" cy="1870075"/>
            </a:xfrm>
            <a:custGeom>
              <a:avLst/>
              <a:gdLst/>
              <a:ahLst/>
              <a:cxnLst/>
              <a:rect l="l" t="t" r="r" b="b"/>
              <a:pathLst>
                <a:path w="6879590" h="1870075">
                  <a:moveTo>
                    <a:pt x="6879335" y="0"/>
                  </a:moveTo>
                  <a:lnTo>
                    <a:pt x="0" y="0"/>
                  </a:lnTo>
                  <a:lnTo>
                    <a:pt x="0" y="1869948"/>
                  </a:lnTo>
                  <a:lnTo>
                    <a:pt x="6879335" y="1869948"/>
                  </a:lnTo>
                  <a:lnTo>
                    <a:pt x="68793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56331" y="1484376"/>
              <a:ext cx="6879590" cy="1870075"/>
            </a:xfrm>
            <a:custGeom>
              <a:avLst/>
              <a:gdLst/>
              <a:ahLst/>
              <a:cxnLst/>
              <a:rect l="l" t="t" r="r" b="b"/>
              <a:pathLst>
                <a:path w="6879590" h="1870075">
                  <a:moveTo>
                    <a:pt x="0" y="1869948"/>
                  </a:moveTo>
                  <a:lnTo>
                    <a:pt x="6879335" y="1869948"/>
                  </a:lnTo>
                  <a:lnTo>
                    <a:pt x="6879335" y="0"/>
                  </a:lnTo>
                  <a:lnTo>
                    <a:pt x="0" y="0"/>
                  </a:lnTo>
                  <a:lnTo>
                    <a:pt x="0" y="186994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56332" y="1484375"/>
            <a:ext cx="6879590" cy="187007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99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&lt;figure&gt;</a:t>
            </a:r>
            <a:endParaRPr sz="1800">
              <a:latin typeface="Courier New"/>
              <a:cs typeface="Courier New"/>
            </a:endParaRPr>
          </a:p>
          <a:p>
            <a:pPr marL="773430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&lt;img </a:t>
            </a:r>
            <a:r>
              <a:rPr sz="1800" spc="-5" dirty="0">
                <a:solidFill>
                  <a:srgbClr val="FF0000"/>
                </a:solidFill>
                <a:latin typeface="Courier New"/>
                <a:cs typeface="Courier New"/>
              </a:rPr>
              <a:t>src</a:t>
            </a:r>
            <a:r>
              <a:rPr sz="1800" spc="-5" dirty="0">
                <a:solidFill>
                  <a:srgbClr val="0000FF"/>
                </a:solidFill>
                <a:latin typeface="Courier New"/>
                <a:cs typeface="Courier New"/>
              </a:rPr>
              <a:t>=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"imagem.jpg" </a:t>
            </a:r>
            <a:r>
              <a:rPr sz="1800" spc="-5" dirty="0">
                <a:solidFill>
                  <a:srgbClr val="FF0000"/>
                </a:solidFill>
                <a:latin typeface="Courier New"/>
                <a:cs typeface="Courier New"/>
              </a:rPr>
              <a:t>alt</a:t>
            </a: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="descrição da</a:t>
            </a:r>
            <a:r>
              <a:rPr sz="1600" spc="1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0000FF"/>
                </a:solidFill>
                <a:latin typeface="Courier New"/>
                <a:cs typeface="Courier New"/>
              </a:rPr>
              <a:t>img"</a:t>
            </a:r>
            <a:r>
              <a:rPr sz="1800" dirty="0">
                <a:solidFill>
                  <a:srgbClr val="0000FF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773430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&lt;figcaption</a:t>
            </a:r>
            <a:r>
              <a:rPr sz="1800" spc="-10" dirty="0">
                <a:latin typeface="Courier New"/>
                <a:cs typeface="Courier New"/>
              </a:rPr>
              <a:t>&gt;Legenda </a:t>
            </a:r>
            <a:r>
              <a:rPr sz="1800" spc="-5" dirty="0">
                <a:latin typeface="Courier New"/>
                <a:cs typeface="Courier New"/>
              </a:rPr>
              <a:t>da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Figura&lt;/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figcaption&gt;</a:t>
            </a:r>
            <a:endParaRPr sz="18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&lt;/figure&gt;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548640"/>
            <a:ext cx="5466588" cy="566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7304" y="548640"/>
            <a:ext cx="5425440" cy="5669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6439" y="186689"/>
            <a:ext cx="7201534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5" dirty="0"/>
              <a:t>Organização </a:t>
            </a:r>
            <a:r>
              <a:rPr sz="3800" spc="-220" dirty="0"/>
              <a:t>dos </a:t>
            </a:r>
            <a:r>
              <a:rPr sz="3800" spc="-145" dirty="0"/>
              <a:t>Arquivos </a:t>
            </a:r>
            <a:r>
              <a:rPr sz="3800" spc="180" dirty="0"/>
              <a:t>-</a:t>
            </a:r>
            <a:r>
              <a:rPr sz="3800" spc="-85" dirty="0"/>
              <a:t> </a:t>
            </a:r>
            <a:r>
              <a:rPr sz="3800" spc="-240" dirty="0"/>
              <a:t>Exemplo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4082796" y="2064994"/>
            <a:ext cx="3733800" cy="996950"/>
            <a:chOff x="4082796" y="2064994"/>
            <a:chExt cx="3733800" cy="996950"/>
          </a:xfrm>
        </p:grpSpPr>
        <p:sp>
          <p:nvSpPr>
            <p:cNvPr id="4" name="object 4"/>
            <p:cNvSpPr/>
            <p:nvPr/>
          </p:nvSpPr>
          <p:spPr>
            <a:xfrm>
              <a:off x="4082796" y="2064994"/>
              <a:ext cx="3733800" cy="9967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51376" y="2133600"/>
              <a:ext cx="3601720" cy="864235"/>
            </a:xfrm>
            <a:custGeom>
              <a:avLst/>
              <a:gdLst/>
              <a:ahLst/>
              <a:cxnLst/>
              <a:rect l="l" t="t" r="r" b="b"/>
              <a:pathLst>
                <a:path w="3601720" h="864235">
                  <a:moveTo>
                    <a:pt x="3601212" y="0"/>
                  </a:moveTo>
                  <a:lnTo>
                    <a:pt x="0" y="0"/>
                  </a:lnTo>
                  <a:lnTo>
                    <a:pt x="0" y="864108"/>
                  </a:lnTo>
                  <a:lnTo>
                    <a:pt x="3601212" y="864108"/>
                  </a:lnTo>
                  <a:lnTo>
                    <a:pt x="3601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51376" y="2133600"/>
              <a:ext cx="3601720" cy="864235"/>
            </a:xfrm>
            <a:custGeom>
              <a:avLst/>
              <a:gdLst/>
              <a:ahLst/>
              <a:cxnLst/>
              <a:rect l="l" t="t" r="r" b="b"/>
              <a:pathLst>
                <a:path w="3601720" h="864235">
                  <a:moveTo>
                    <a:pt x="0" y="864108"/>
                  </a:moveTo>
                  <a:lnTo>
                    <a:pt x="3601212" y="864108"/>
                  </a:lnTo>
                  <a:lnTo>
                    <a:pt x="3601212" y="0"/>
                  </a:lnTo>
                  <a:lnTo>
                    <a:pt x="0" y="0"/>
                  </a:lnTo>
                  <a:lnTo>
                    <a:pt x="0" y="864108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83404" y="2379980"/>
            <a:ext cx="3074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&lt;img</a:t>
            </a:r>
            <a:r>
              <a:rPr sz="2000" spc="-5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urier New"/>
                <a:cs typeface="Courier New"/>
              </a:rPr>
              <a:t>src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="foto.jpg"&gt;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78321" y="2706877"/>
            <a:ext cx="365760" cy="752475"/>
          </a:xfrm>
          <a:custGeom>
            <a:avLst/>
            <a:gdLst/>
            <a:ahLst/>
            <a:cxnLst/>
            <a:rect l="l" t="t" r="r" b="b"/>
            <a:pathLst>
              <a:path w="365759" h="752475">
                <a:moveTo>
                  <a:pt x="305015" y="640818"/>
                </a:moveTo>
                <a:lnTo>
                  <a:pt x="276478" y="654558"/>
                </a:lnTo>
                <a:lnTo>
                  <a:pt x="365759" y="752475"/>
                </a:lnTo>
                <a:lnTo>
                  <a:pt x="349918" y="652272"/>
                </a:lnTo>
                <a:lnTo>
                  <a:pt x="310514" y="652272"/>
                </a:lnTo>
                <a:lnTo>
                  <a:pt x="305015" y="640818"/>
                </a:lnTo>
                <a:close/>
              </a:path>
              <a:path w="365759" h="752475">
                <a:moveTo>
                  <a:pt x="316478" y="635299"/>
                </a:moveTo>
                <a:lnTo>
                  <a:pt x="305015" y="640818"/>
                </a:lnTo>
                <a:lnTo>
                  <a:pt x="310514" y="652272"/>
                </a:lnTo>
                <a:lnTo>
                  <a:pt x="321945" y="646684"/>
                </a:lnTo>
                <a:lnTo>
                  <a:pt x="316478" y="635299"/>
                </a:lnTo>
                <a:close/>
              </a:path>
              <a:path w="365759" h="752475">
                <a:moveTo>
                  <a:pt x="345058" y="621538"/>
                </a:moveTo>
                <a:lnTo>
                  <a:pt x="316478" y="635299"/>
                </a:lnTo>
                <a:lnTo>
                  <a:pt x="321945" y="646684"/>
                </a:lnTo>
                <a:lnTo>
                  <a:pt x="310514" y="652272"/>
                </a:lnTo>
                <a:lnTo>
                  <a:pt x="349918" y="652272"/>
                </a:lnTo>
                <a:lnTo>
                  <a:pt x="345058" y="621538"/>
                </a:lnTo>
                <a:close/>
              </a:path>
              <a:path w="365759" h="752475">
                <a:moveTo>
                  <a:pt x="11429" y="0"/>
                </a:moveTo>
                <a:lnTo>
                  <a:pt x="0" y="5587"/>
                </a:lnTo>
                <a:lnTo>
                  <a:pt x="305015" y="640818"/>
                </a:lnTo>
                <a:lnTo>
                  <a:pt x="316478" y="635299"/>
                </a:lnTo>
                <a:lnTo>
                  <a:pt x="1142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78860" y="3477259"/>
            <a:ext cx="6912609" cy="2044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725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imagem na mesma </a:t>
            </a:r>
            <a:r>
              <a:rPr sz="1800" i="1" spc="-15" dirty="0">
                <a:solidFill>
                  <a:srgbClr val="205868"/>
                </a:solidFill>
                <a:latin typeface="Carlito"/>
                <a:cs typeface="Carlito"/>
              </a:rPr>
              <a:t>pasta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que </a:t>
            </a:r>
            <a:r>
              <a:rPr sz="1800" i="1" dirty="0">
                <a:solidFill>
                  <a:srgbClr val="205868"/>
                </a:solidFill>
                <a:latin typeface="Carlito"/>
                <a:cs typeface="Carlito"/>
              </a:rPr>
              <a:t>o</a:t>
            </a:r>
            <a:r>
              <a:rPr sz="1800" i="1" spc="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arlito"/>
              <a:cs typeface="Carlito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latin typeface="Carlito"/>
                <a:cs typeface="Carlito"/>
              </a:rPr>
              <a:t>Não </a:t>
            </a:r>
            <a:r>
              <a:rPr sz="2200" spc="-10" dirty="0">
                <a:latin typeface="Carlito"/>
                <a:cs typeface="Carlito"/>
              </a:rPr>
              <a:t>muito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adequado</a:t>
            </a:r>
            <a:endParaRPr sz="2200">
              <a:latin typeface="Carlito"/>
              <a:cs typeface="Carlito"/>
            </a:endParaRPr>
          </a:p>
          <a:p>
            <a:pPr marL="279400" indent="-266700">
              <a:lnSpc>
                <a:spcPct val="100000"/>
              </a:lnSpc>
              <a:spcBef>
                <a:spcPts val="6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latin typeface="Carlito"/>
                <a:cs typeface="Carlito"/>
              </a:rPr>
              <a:t>O </a:t>
            </a:r>
            <a:r>
              <a:rPr sz="2200" spc="-15" dirty="0">
                <a:latin typeface="Carlito"/>
                <a:cs typeface="Carlito"/>
              </a:rPr>
              <a:t>website </a:t>
            </a:r>
            <a:r>
              <a:rPr sz="2200" spc="-5" dirty="0">
                <a:latin typeface="Carlito"/>
                <a:cs typeface="Carlito"/>
              </a:rPr>
              <a:t>pode </a:t>
            </a:r>
            <a:r>
              <a:rPr sz="2200" spc="-10" dirty="0">
                <a:latin typeface="Carlito"/>
                <a:cs typeface="Carlito"/>
              </a:rPr>
              <a:t>ter muitos arquivos, </a:t>
            </a:r>
            <a:r>
              <a:rPr sz="2200" spc="-5" dirty="0">
                <a:latin typeface="Carlito"/>
                <a:cs typeface="Carlito"/>
              </a:rPr>
              <a:t>de </a:t>
            </a:r>
            <a:r>
              <a:rPr sz="2200" spc="-10" dirty="0">
                <a:latin typeface="Carlito"/>
                <a:cs typeface="Carlito"/>
              </a:rPr>
              <a:t>vários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tipos</a:t>
            </a:r>
            <a:endParaRPr sz="2200">
              <a:latin typeface="Carlito"/>
              <a:cs typeface="Carlito"/>
            </a:endParaRPr>
          </a:p>
          <a:p>
            <a:pPr marL="730250" lvl="1" indent="-270510">
              <a:lnSpc>
                <a:spcPct val="100000"/>
              </a:lnSpc>
              <a:spcBef>
                <a:spcPts val="1005"/>
              </a:spcBef>
              <a:buClr>
                <a:srgbClr val="92CDDD"/>
              </a:buClr>
              <a:buSzPct val="120000"/>
              <a:buFont typeface="Arial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latin typeface="Carlito"/>
                <a:cs typeface="Carlito"/>
              </a:rPr>
              <a:t>HTML, </a:t>
            </a:r>
            <a:r>
              <a:rPr sz="2000" spc="-5" dirty="0">
                <a:latin typeface="Carlito"/>
                <a:cs typeface="Carlito"/>
              </a:rPr>
              <a:t>imagens, </a:t>
            </a:r>
            <a:r>
              <a:rPr sz="2000" dirty="0">
                <a:latin typeface="Carlito"/>
                <a:cs typeface="Carlito"/>
              </a:rPr>
              <a:t>CSS, </a:t>
            </a:r>
            <a:r>
              <a:rPr sz="2000" spc="-10" dirty="0">
                <a:latin typeface="Carlito"/>
                <a:cs typeface="Carlito"/>
              </a:rPr>
              <a:t>JavaScript, </a:t>
            </a:r>
            <a:r>
              <a:rPr sz="2000" spc="-65" dirty="0">
                <a:latin typeface="Carlito"/>
                <a:cs typeface="Carlito"/>
              </a:rPr>
              <a:t>PHP,</a:t>
            </a:r>
            <a:r>
              <a:rPr sz="2000" spc="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etc.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4683" y="1185672"/>
            <a:ext cx="3512185" cy="3967479"/>
            <a:chOff x="2424683" y="1185672"/>
            <a:chExt cx="3512185" cy="3967479"/>
          </a:xfrm>
        </p:grpSpPr>
        <p:sp>
          <p:nvSpPr>
            <p:cNvPr id="3" name="object 3"/>
            <p:cNvSpPr/>
            <p:nvPr/>
          </p:nvSpPr>
          <p:spPr>
            <a:xfrm>
              <a:off x="2424683" y="1185672"/>
              <a:ext cx="2625851" cy="39669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96311" y="1257300"/>
              <a:ext cx="2487167" cy="3828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93136" y="1254125"/>
              <a:ext cx="2493645" cy="3834765"/>
            </a:xfrm>
            <a:custGeom>
              <a:avLst/>
              <a:gdLst/>
              <a:ahLst/>
              <a:cxnLst/>
              <a:rect l="l" t="t" r="r" b="b"/>
              <a:pathLst>
                <a:path w="2493645" h="3834765">
                  <a:moveTo>
                    <a:pt x="0" y="3834638"/>
                  </a:moveTo>
                  <a:lnTo>
                    <a:pt x="2493517" y="3834638"/>
                  </a:lnTo>
                  <a:lnTo>
                    <a:pt x="2493517" y="0"/>
                  </a:lnTo>
                  <a:lnTo>
                    <a:pt x="0" y="0"/>
                  </a:lnTo>
                  <a:lnTo>
                    <a:pt x="0" y="383463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2108" y="1488947"/>
              <a:ext cx="2024380" cy="1306195"/>
            </a:xfrm>
            <a:custGeom>
              <a:avLst/>
              <a:gdLst/>
              <a:ahLst/>
              <a:cxnLst/>
              <a:rect l="l" t="t" r="r" b="b"/>
              <a:pathLst>
                <a:path w="2024379" h="1306195">
                  <a:moveTo>
                    <a:pt x="2023491" y="38100"/>
                  </a:moveTo>
                  <a:lnTo>
                    <a:pt x="2010791" y="31750"/>
                  </a:lnTo>
                  <a:lnTo>
                    <a:pt x="1947291" y="0"/>
                  </a:lnTo>
                  <a:lnTo>
                    <a:pt x="194729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947291" y="44450"/>
                  </a:lnTo>
                  <a:lnTo>
                    <a:pt x="1947291" y="76200"/>
                  </a:lnTo>
                  <a:lnTo>
                    <a:pt x="2010791" y="44450"/>
                  </a:lnTo>
                  <a:lnTo>
                    <a:pt x="2023491" y="38100"/>
                  </a:lnTo>
                  <a:close/>
                </a:path>
                <a:path w="2024379" h="1306195">
                  <a:moveTo>
                    <a:pt x="2024126" y="1267968"/>
                  </a:moveTo>
                  <a:lnTo>
                    <a:pt x="2011426" y="1261618"/>
                  </a:lnTo>
                  <a:lnTo>
                    <a:pt x="1947926" y="1229868"/>
                  </a:lnTo>
                  <a:lnTo>
                    <a:pt x="1947926" y="1261618"/>
                  </a:lnTo>
                  <a:lnTo>
                    <a:pt x="62484" y="1261618"/>
                  </a:lnTo>
                  <a:lnTo>
                    <a:pt x="62484" y="1274318"/>
                  </a:lnTo>
                  <a:lnTo>
                    <a:pt x="1947926" y="1274318"/>
                  </a:lnTo>
                  <a:lnTo>
                    <a:pt x="1947926" y="1306068"/>
                  </a:lnTo>
                  <a:lnTo>
                    <a:pt x="2011426" y="1274318"/>
                  </a:lnTo>
                  <a:lnTo>
                    <a:pt x="2024126" y="126796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55975" y="3688079"/>
              <a:ext cx="2016760" cy="1224280"/>
            </a:xfrm>
            <a:custGeom>
              <a:avLst/>
              <a:gdLst/>
              <a:ahLst/>
              <a:cxnLst/>
              <a:rect l="l" t="t" r="r" b="b"/>
              <a:pathLst>
                <a:path w="2016760" h="1224279">
                  <a:moveTo>
                    <a:pt x="2016252" y="0"/>
                  </a:moveTo>
                  <a:lnTo>
                    <a:pt x="0" y="0"/>
                  </a:lnTo>
                  <a:lnTo>
                    <a:pt x="0" y="1223772"/>
                  </a:lnTo>
                  <a:lnTo>
                    <a:pt x="2016252" y="1223772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4F81BC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5975" y="3688079"/>
              <a:ext cx="2016760" cy="1224280"/>
            </a:xfrm>
            <a:custGeom>
              <a:avLst/>
              <a:gdLst/>
              <a:ahLst/>
              <a:cxnLst/>
              <a:rect l="l" t="t" r="r" b="b"/>
              <a:pathLst>
                <a:path w="2016760" h="1224279">
                  <a:moveTo>
                    <a:pt x="0" y="1223772"/>
                  </a:moveTo>
                  <a:lnTo>
                    <a:pt x="2016252" y="1223772"/>
                  </a:lnTo>
                  <a:lnTo>
                    <a:pt x="2016252" y="0"/>
                  </a:lnTo>
                  <a:lnTo>
                    <a:pt x="0" y="0"/>
                  </a:lnTo>
                  <a:lnTo>
                    <a:pt x="0" y="1223772"/>
                  </a:lnTo>
                  <a:close/>
                </a:path>
              </a:pathLst>
            </a:custGeom>
            <a:ln w="3175">
              <a:solidFill>
                <a:srgbClr val="1F487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72227" y="4226051"/>
              <a:ext cx="1064260" cy="76200"/>
            </a:xfrm>
            <a:custGeom>
              <a:avLst/>
              <a:gdLst/>
              <a:ahLst/>
              <a:cxnLst/>
              <a:rect l="l" t="t" r="r" b="b"/>
              <a:pathLst>
                <a:path w="1064260" h="76200">
                  <a:moveTo>
                    <a:pt x="987933" y="0"/>
                  </a:moveTo>
                  <a:lnTo>
                    <a:pt x="987933" y="76200"/>
                  </a:lnTo>
                  <a:lnTo>
                    <a:pt x="1051433" y="44450"/>
                  </a:lnTo>
                  <a:lnTo>
                    <a:pt x="1000633" y="44450"/>
                  </a:lnTo>
                  <a:lnTo>
                    <a:pt x="1000633" y="31750"/>
                  </a:lnTo>
                  <a:lnTo>
                    <a:pt x="1051433" y="31750"/>
                  </a:lnTo>
                  <a:lnTo>
                    <a:pt x="987933" y="0"/>
                  </a:lnTo>
                  <a:close/>
                </a:path>
                <a:path w="1064260" h="76200">
                  <a:moveTo>
                    <a:pt x="98793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87933" y="44450"/>
                  </a:lnTo>
                  <a:lnTo>
                    <a:pt x="987933" y="31750"/>
                  </a:lnTo>
                  <a:close/>
                </a:path>
                <a:path w="1064260" h="76200">
                  <a:moveTo>
                    <a:pt x="1051433" y="31750"/>
                  </a:moveTo>
                  <a:lnTo>
                    <a:pt x="1000633" y="31750"/>
                  </a:lnTo>
                  <a:lnTo>
                    <a:pt x="1000633" y="44450"/>
                  </a:lnTo>
                  <a:lnTo>
                    <a:pt x="1051433" y="44450"/>
                  </a:lnTo>
                  <a:lnTo>
                    <a:pt x="1064133" y="38100"/>
                  </a:lnTo>
                  <a:lnTo>
                    <a:pt x="1051433" y="3175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803017" y="5488089"/>
            <a:ext cx="164592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3017" y="5907189"/>
            <a:ext cx="164592" cy="169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96439" y="186689"/>
            <a:ext cx="7201534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5" dirty="0"/>
              <a:t>Organização </a:t>
            </a:r>
            <a:r>
              <a:rPr sz="3800" spc="-220" dirty="0"/>
              <a:t>dos </a:t>
            </a:r>
            <a:r>
              <a:rPr sz="3800" spc="-145" dirty="0"/>
              <a:t>Arquivos </a:t>
            </a:r>
            <a:r>
              <a:rPr sz="3800" spc="180" dirty="0"/>
              <a:t>-</a:t>
            </a:r>
            <a:r>
              <a:rPr sz="3800" spc="-85" dirty="0"/>
              <a:t> </a:t>
            </a:r>
            <a:r>
              <a:rPr sz="3800" spc="-240" dirty="0"/>
              <a:t>Exemplo</a:t>
            </a:r>
            <a:endParaRPr sz="3800"/>
          </a:p>
        </p:txBody>
      </p:sp>
      <p:sp>
        <p:nvSpPr>
          <p:cNvPr id="17" name="object 1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031484" y="1360678"/>
            <a:ext cx="197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205868"/>
                </a:solidFill>
                <a:latin typeface="Carlito"/>
                <a:cs typeface="Carlito"/>
              </a:rPr>
              <a:t>Pasta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raiz do</a:t>
            </a:r>
            <a:r>
              <a:rPr sz="1800" i="1" spc="-1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website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1484" y="2585720"/>
            <a:ext cx="331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5" dirty="0">
                <a:solidFill>
                  <a:srgbClr val="205868"/>
                </a:solidFill>
                <a:latin typeface="Carlito"/>
                <a:cs typeface="Carlito"/>
              </a:rPr>
              <a:t>Subpasta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para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arquivos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</a:t>
            </a:r>
            <a:r>
              <a:rPr sz="1800" i="1" spc="4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imagens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57525" y="4037838"/>
            <a:ext cx="6951345" cy="210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885" marR="98425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Subdivisão do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website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para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apresentação 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conteúdo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relacionado </a:t>
            </a:r>
            <a:r>
              <a:rPr sz="1800" i="1" dirty="0">
                <a:solidFill>
                  <a:srgbClr val="205868"/>
                </a:solidFill>
                <a:latin typeface="Carlito"/>
                <a:cs typeface="Carlito"/>
              </a:rPr>
              <a:t>à</a:t>
            </a:r>
            <a:r>
              <a:rPr sz="1800" i="1" spc="3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produtos</a:t>
            </a:r>
            <a:endParaRPr sz="1800">
              <a:latin typeface="Carlito"/>
              <a:cs typeface="Carlito"/>
            </a:endParaRPr>
          </a:p>
          <a:p>
            <a:pPr marL="3016885">
              <a:lnSpc>
                <a:spcPct val="100000"/>
              </a:lnSpc>
              <a:spcBef>
                <a:spcPts val="720"/>
              </a:spcBef>
            </a:pP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Muito comum </a:t>
            </a:r>
            <a:r>
              <a:rPr sz="1800" i="1" dirty="0">
                <a:solidFill>
                  <a:srgbClr val="205868"/>
                </a:solidFill>
                <a:latin typeface="Carlito"/>
                <a:cs typeface="Carlito"/>
              </a:rPr>
              <a:t>em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websites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 maior</a:t>
            </a:r>
            <a:r>
              <a:rPr sz="1800" i="1" spc="4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porte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arlito"/>
              <a:cs typeface="Carlito"/>
            </a:endParaRPr>
          </a:p>
          <a:p>
            <a:pPr marL="12700" marR="875030">
              <a:lnSpc>
                <a:spcPct val="137500"/>
              </a:lnSpc>
            </a:pPr>
            <a:r>
              <a:rPr sz="2000" spc="-10" dirty="0">
                <a:solidFill>
                  <a:srgbClr val="205868"/>
                </a:solidFill>
                <a:latin typeface="Carlito"/>
                <a:cs typeface="Carlito"/>
              </a:rPr>
              <a:t>Geralmente </a:t>
            </a:r>
            <a:r>
              <a:rPr sz="2000" spc="-5" dirty="0">
                <a:solidFill>
                  <a:srgbClr val="205868"/>
                </a:solidFill>
                <a:latin typeface="Carlito"/>
                <a:cs typeface="Carlito"/>
              </a:rPr>
              <a:t>há opção no </a:t>
            </a:r>
            <a:r>
              <a:rPr sz="2000" spc="-10" dirty="0">
                <a:solidFill>
                  <a:srgbClr val="205868"/>
                </a:solidFill>
                <a:latin typeface="Carlito"/>
                <a:cs typeface="Carlito"/>
              </a:rPr>
              <a:t>editor </a:t>
            </a:r>
            <a:r>
              <a:rPr sz="2000" spc="-15" dirty="0">
                <a:solidFill>
                  <a:srgbClr val="205868"/>
                </a:solidFill>
                <a:latin typeface="Carlito"/>
                <a:cs typeface="Carlito"/>
              </a:rPr>
              <a:t>para </a:t>
            </a:r>
            <a:r>
              <a:rPr sz="2000" dirty="0">
                <a:solidFill>
                  <a:srgbClr val="205868"/>
                </a:solidFill>
                <a:latin typeface="Carlito"/>
                <a:cs typeface="Carlito"/>
              </a:rPr>
              <a:t>abrir a </a:t>
            </a:r>
            <a:r>
              <a:rPr sz="2000" spc="-15" dirty="0">
                <a:solidFill>
                  <a:srgbClr val="205868"/>
                </a:solidFill>
                <a:latin typeface="Carlito"/>
                <a:cs typeface="Carlito"/>
              </a:rPr>
              <a:t>pasta inteira  </a:t>
            </a:r>
            <a:r>
              <a:rPr sz="2000" spc="-10" dirty="0">
                <a:solidFill>
                  <a:srgbClr val="205868"/>
                </a:solidFill>
                <a:latin typeface="Carlito"/>
                <a:cs typeface="Carlito"/>
              </a:rPr>
              <a:t>Mover </a:t>
            </a:r>
            <a:r>
              <a:rPr sz="2000" dirty="0">
                <a:solidFill>
                  <a:srgbClr val="205868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205868"/>
                </a:solidFill>
                <a:latin typeface="Carlito"/>
                <a:cs typeface="Carlito"/>
              </a:rPr>
              <a:t>pasta </a:t>
            </a:r>
            <a:r>
              <a:rPr sz="2000" spc="-10" dirty="0">
                <a:solidFill>
                  <a:srgbClr val="205868"/>
                </a:solidFill>
                <a:latin typeface="Carlito"/>
                <a:cs typeface="Carlito"/>
              </a:rPr>
              <a:t>raiz geralmente </a:t>
            </a:r>
            <a:r>
              <a:rPr sz="2000" spc="-5" dirty="0">
                <a:solidFill>
                  <a:srgbClr val="205868"/>
                </a:solidFill>
                <a:latin typeface="Carlito"/>
                <a:cs typeface="Carlito"/>
              </a:rPr>
              <a:t>não </a:t>
            </a:r>
            <a:r>
              <a:rPr sz="2000" spc="-15" dirty="0">
                <a:solidFill>
                  <a:srgbClr val="205868"/>
                </a:solidFill>
                <a:latin typeface="Carlito"/>
                <a:cs typeface="Carlito"/>
              </a:rPr>
              <a:t>altera </a:t>
            </a:r>
            <a:r>
              <a:rPr sz="2000" dirty="0">
                <a:solidFill>
                  <a:srgbClr val="205868"/>
                </a:solidFill>
                <a:latin typeface="Carlito"/>
                <a:cs typeface="Carlito"/>
              </a:rPr>
              <a:t>o</a:t>
            </a:r>
            <a:r>
              <a:rPr sz="2000" spc="8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rlito"/>
                <a:cs typeface="Carlito"/>
              </a:rPr>
              <a:t>funcionamento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0569" y="168402"/>
            <a:ext cx="4612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/>
              <a:t>Caminhos </a:t>
            </a:r>
            <a:r>
              <a:rPr sz="4000" spc="-275" dirty="0"/>
              <a:t>de</a:t>
            </a:r>
            <a:r>
              <a:rPr sz="4000" spc="-65" dirty="0"/>
              <a:t> </a:t>
            </a:r>
            <a:r>
              <a:rPr sz="4000" spc="-160" dirty="0"/>
              <a:t>Arquivos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502535" y="1561337"/>
            <a:ext cx="111950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Carlito"/>
                <a:cs typeface="Carlito"/>
              </a:rPr>
              <a:t>foto.jpg </a:t>
            </a:r>
            <a:r>
              <a:rPr sz="1600" spc="-10" dirty="0">
                <a:latin typeface="Carlito"/>
                <a:cs typeface="Carlito"/>
              </a:rPr>
              <a:t>na  </a:t>
            </a:r>
            <a:r>
              <a:rPr sz="1600" spc="-5" dirty="0">
                <a:latin typeface="Carlito"/>
                <a:cs typeface="Carlito"/>
              </a:rPr>
              <a:t>mesma</a:t>
            </a:r>
            <a:r>
              <a:rPr sz="1600" spc="-6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pasta  </a:t>
            </a:r>
            <a:r>
              <a:rPr sz="1600" spc="-5" dirty="0">
                <a:latin typeface="Carlito"/>
                <a:cs typeface="Carlito"/>
              </a:rPr>
              <a:t>do HTML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20084" y="1307579"/>
            <a:ext cx="1781810" cy="2845435"/>
            <a:chOff x="3720084" y="1307579"/>
            <a:chExt cx="1781810" cy="2845435"/>
          </a:xfrm>
        </p:grpSpPr>
        <p:sp>
          <p:nvSpPr>
            <p:cNvPr id="5" name="object 5"/>
            <p:cNvSpPr/>
            <p:nvPr/>
          </p:nvSpPr>
          <p:spPr>
            <a:xfrm>
              <a:off x="3721608" y="1307579"/>
              <a:ext cx="1780032" cy="12359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3236" y="1379219"/>
              <a:ext cx="1641348" cy="1097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0061" y="1376044"/>
              <a:ext cx="1647825" cy="1103630"/>
            </a:xfrm>
            <a:custGeom>
              <a:avLst/>
              <a:gdLst/>
              <a:ahLst/>
              <a:cxnLst/>
              <a:rect l="l" t="t" r="r" b="b"/>
              <a:pathLst>
                <a:path w="1647825" h="1103630">
                  <a:moveTo>
                    <a:pt x="0" y="1103629"/>
                  </a:moveTo>
                  <a:lnTo>
                    <a:pt x="1647698" y="1103629"/>
                  </a:lnTo>
                  <a:lnTo>
                    <a:pt x="1647698" y="0"/>
                  </a:lnTo>
                  <a:lnTo>
                    <a:pt x="0" y="0"/>
                  </a:lnTo>
                  <a:lnTo>
                    <a:pt x="0" y="110362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31437" y="2015997"/>
              <a:ext cx="154305" cy="307340"/>
            </a:xfrm>
            <a:custGeom>
              <a:avLst/>
              <a:gdLst/>
              <a:ahLst/>
              <a:cxnLst/>
              <a:rect l="l" t="t" r="r" b="b"/>
              <a:pathLst>
                <a:path w="154304" h="307339">
                  <a:moveTo>
                    <a:pt x="99328" y="278492"/>
                  </a:moveTo>
                  <a:lnTo>
                    <a:pt x="73278" y="307339"/>
                  </a:lnTo>
                  <a:lnTo>
                    <a:pt x="154177" y="280669"/>
                  </a:lnTo>
                  <a:lnTo>
                    <a:pt x="152358" y="279400"/>
                  </a:lnTo>
                  <a:lnTo>
                    <a:pt x="102108" y="279400"/>
                  </a:lnTo>
                  <a:lnTo>
                    <a:pt x="99328" y="278492"/>
                  </a:lnTo>
                  <a:close/>
                </a:path>
                <a:path w="154304" h="307339">
                  <a:moveTo>
                    <a:pt x="104012" y="273303"/>
                  </a:moveTo>
                  <a:lnTo>
                    <a:pt x="99328" y="278492"/>
                  </a:lnTo>
                  <a:lnTo>
                    <a:pt x="102108" y="279400"/>
                  </a:lnTo>
                  <a:lnTo>
                    <a:pt x="104012" y="273303"/>
                  </a:lnTo>
                  <a:close/>
                </a:path>
                <a:path w="154304" h="307339">
                  <a:moveTo>
                    <a:pt x="84327" y="231901"/>
                  </a:moveTo>
                  <a:lnTo>
                    <a:pt x="100276" y="265444"/>
                  </a:lnTo>
                  <a:lnTo>
                    <a:pt x="105917" y="267207"/>
                  </a:lnTo>
                  <a:lnTo>
                    <a:pt x="102108" y="279400"/>
                  </a:lnTo>
                  <a:lnTo>
                    <a:pt x="152358" y="279400"/>
                  </a:lnTo>
                  <a:lnTo>
                    <a:pt x="84327" y="231901"/>
                  </a:lnTo>
                  <a:close/>
                </a:path>
                <a:path w="154304" h="307339">
                  <a:moveTo>
                    <a:pt x="150113" y="0"/>
                  </a:moveTo>
                  <a:lnTo>
                    <a:pt x="101473" y="7874"/>
                  </a:lnTo>
                  <a:lnTo>
                    <a:pt x="62737" y="26924"/>
                  </a:lnTo>
                  <a:lnTo>
                    <a:pt x="31623" y="55372"/>
                  </a:lnTo>
                  <a:lnTo>
                    <a:pt x="10160" y="91566"/>
                  </a:lnTo>
                  <a:lnTo>
                    <a:pt x="380" y="133096"/>
                  </a:lnTo>
                  <a:lnTo>
                    <a:pt x="0" y="147827"/>
                  </a:lnTo>
                  <a:lnTo>
                    <a:pt x="1270" y="162560"/>
                  </a:lnTo>
                  <a:lnTo>
                    <a:pt x="13588" y="203453"/>
                  </a:lnTo>
                  <a:lnTo>
                    <a:pt x="37337" y="238251"/>
                  </a:lnTo>
                  <a:lnTo>
                    <a:pt x="69976" y="264922"/>
                  </a:lnTo>
                  <a:lnTo>
                    <a:pt x="99328" y="278492"/>
                  </a:lnTo>
                  <a:lnTo>
                    <a:pt x="104012" y="273303"/>
                  </a:lnTo>
                  <a:lnTo>
                    <a:pt x="100276" y="265444"/>
                  </a:lnTo>
                  <a:lnTo>
                    <a:pt x="99822" y="265302"/>
                  </a:lnTo>
                  <a:lnTo>
                    <a:pt x="87629" y="260096"/>
                  </a:lnTo>
                  <a:lnTo>
                    <a:pt x="55245" y="238251"/>
                  </a:lnTo>
                  <a:lnTo>
                    <a:pt x="30861" y="208661"/>
                  </a:lnTo>
                  <a:lnTo>
                    <a:pt x="16128" y="172974"/>
                  </a:lnTo>
                  <a:lnTo>
                    <a:pt x="12700" y="146812"/>
                  </a:lnTo>
                  <a:lnTo>
                    <a:pt x="13080" y="133476"/>
                  </a:lnTo>
                  <a:lnTo>
                    <a:pt x="22098" y="95757"/>
                  </a:lnTo>
                  <a:lnTo>
                    <a:pt x="41783" y="62991"/>
                  </a:lnTo>
                  <a:lnTo>
                    <a:pt x="70358" y="37084"/>
                  </a:lnTo>
                  <a:lnTo>
                    <a:pt x="105917" y="19685"/>
                  </a:lnTo>
                  <a:lnTo>
                    <a:pt x="146812" y="12826"/>
                  </a:lnTo>
                  <a:lnTo>
                    <a:pt x="150367" y="12700"/>
                  </a:lnTo>
                  <a:lnTo>
                    <a:pt x="150113" y="0"/>
                  </a:lnTo>
                  <a:close/>
                </a:path>
                <a:path w="154304" h="307339">
                  <a:moveTo>
                    <a:pt x="100276" y="265444"/>
                  </a:moveTo>
                  <a:lnTo>
                    <a:pt x="104012" y="273303"/>
                  </a:lnTo>
                  <a:lnTo>
                    <a:pt x="105917" y="267207"/>
                  </a:lnTo>
                  <a:lnTo>
                    <a:pt x="100276" y="265444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20084" y="2572511"/>
              <a:ext cx="1781556" cy="158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1712" y="2644139"/>
              <a:ext cx="1642872" cy="1441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88537" y="2640964"/>
              <a:ext cx="1649730" cy="1448435"/>
            </a:xfrm>
            <a:custGeom>
              <a:avLst/>
              <a:gdLst/>
              <a:ahLst/>
              <a:cxnLst/>
              <a:rect l="l" t="t" r="r" b="b"/>
              <a:pathLst>
                <a:path w="1649729" h="1448435">
                  <a:moveTo>
                    <a:pt x="0" y="1448054"/>
                  </a:moveTo>
                  <a:lnTo>
                    <a:pt x="1649222" y="1448054"/>
                  </a:lnTo>
                  <a:lnTo>
                    <a:pt x="1649222" y="0"/>
                  </a:lnTo>
                  <a:lnTo>
                    <a:pt x="0" y="0"/>
                  </a:lnTo>
                  <a:lnTo>
                    <a:pt x="0" y="144805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5138" y="3409695"/>
              <a:ext cx="94615" cy="427990"/>
            </a:xfrm>
            <a:custGeom>
              <a:avLst/>
              <a:gdLst/>
              <a:ahLst/>
              <a:cxnLst/>
              <a:rect l="l" t="t" r="r" b="b"/>
              <a:pathLst>
                <a:path w="94614" h="427989">
                  <a:moveTo>
                    <a:pt x="47116" y="355853"/>
                  </a:moveTo>
                  <a:lnTo>
                    <a:pt x="1397" y="427862"/>
                  </a:lnTo>
                  <a:lnTo>
                    <a:pt x="86360" y="421131"/>
                  </a:lnTo>
                  <a:lnTo>
                    <a:pt x="53617" y="405764"/>
                  </a:lnTo>
                  <a:lnTo>
                    <a:pt x="49784" y="405764"/>
                  </a:lnTo>
                  <a:lnTo>
                    <a:pt x="45122" y="401778"/>
                  </a:lnTo>
                  <a:lnTo>
                    <a:pt x="44958" y="401700"/>
                  </a:lnTo>
                  <a:lnTo>
                    <a:pt x="40132" y="397509"/>
                  </a:lnTo>
                  <a:lnTo>
                    <a:pt x="40512" y="397128"/>
                  </a:lnTo>
                  <a:lnTo>
                    <a:pt x="45492" y="390348"/>
                  </a:lnTo>
                  <a:lnTo>
                    <a:pt x="47116" y="355853"/>
                  </a:lnTo>
                  <a:close/>
                </a:path>
                <a:path w="94614" h="427989">
                  <a:moveTo>
                    <a:pt x="45122" y="401778"/>
                  </a:moveTo>
                  <a:lnTo>
                    <a:pt x="49784" y="405764"/>
                  </a:lnTo>
                  <a:lnTo>
                    <a:pt x="50800" y="404621"/>
                  </a:lnTo>
                  <a:lnTo>
                    <a:pt x="50896" y="404488"/>
                  </a:lnTo>
                  <a:lnTo>
                    <a:pt x="45122" y="401778"/>
                  </a:lnTo>
                  <a:close/>
                </a:path>
                <a:path w="94614" h="427989">
                  <a:moveTo>
                    <a:pt x="50896" y="404488"/>
                  </a:moveTo>
                  <a:lnTo>
                    <a:pt x="50800" y="404621"/>
                  </a:lnTo>
                  <a:lnTo>
                    <a:pt x="49784" y="405764"/>
                  </a:lnTo>
                  <a:lnTo>
                    <a:pt x="53617" y="405764"/>
                  </a:lnTo>
                  <a:lnTo>
                    <a:pt x="50896" y="404488"/>
                  </a:lnTo>
                  <a:close/>
                </a:path>
                <a:path w="94614" h="427989">
                  <a:moveTo>
                    <a:pt x="7238" y="0"/>
                  </a:moveTo>
                  <a:lnTo>
                    <a:pt x="0" y="10413"/>
                  </a:lnTo>
                  <a:lnTo>
                    <a:pt x="10033" y="17525"/>
                  </a:lnTo>
                  <a:lnTo>
                    <a:pt x="19050" y="26034"/>
                  </a:lnTo>
                  <a:lnTo>
                    <a:pt x="43687" y="61594"/>
                  </a:lnTo>
                  <a:lnTo>
                    <a:pt x="63373" y="109854"/>
                  </a:lnTo>
                  <a:lnTo>
                    <a:pt x="73025" y="147192"/>
                  </a:lnTo>
                  <a:lnTo>
                    <a:pt x="79248" y="187198"/>
                  </a:lnTo>
                  <a:lnTo>
                    <a:pt x="81893" y="228472"/>
                  </a:lnTo>
                  <a:lnTo>
                    <a:pt x="81787" y="250189"/>
                  </a:lnTo>
                  <a:lnTo>
                    <a:pt x="76581" y="303148"/>
                  </a:lnTo>
                  <a:lnTo>
                    <a:pt x="66548" y="345439"/>
                  </a:lnTo>
                  <a:lnTo>
                    <a:pt x="46482" y="389000"/>
                  </a:lnTo>
                  <a:lnTo>
                    <a:pt x="45492" y="390348"/>
                  </a:lnTo>
                  <a:lnTo>
                    <a:pt x="45155" y="397509"/>
                  </a:lnTo>
                  <a:lnTo>
                    <a:pt x="45032" y="401700"/>
                  </a:lnTo>
                  <a:lnTo>
                    <a:pt x="50896" y="404488"/>
                  </a:lnTo>
                  <a:lnTo>
                    <a:pt x="57403" y="395477"/>
                  </a:lnTo>
                  <a:lnTo>
                    <a:pt x="78612" y="348995"/>
                  </a:lnTo>
                  <a:lnTo>
                    <a:pt x="89153" y="305053"/>
                  </a:lnTo>
                  <a:lnTo>
                    <a:pt x="94487" y="250189"/>
                  </a:lnTo>
                  <a:lnTo>
                    <a:pt x="94487" y="228472"/>
                  </a:lnTo>
                  <a:lnTo>
                    <a:pt x="91821" y="185546"/>
                  </a:lnTo>
                  <a:lnTo>
                    <a:pt x="85344" y="144271"/>
                  </a:lnTo>
                  <a:lnTo>
                    <a:pt x="75437" y="105790"/>
                  </a:lnTo>
                  <a:lnTo>
                    <a:pt x="54737" y="55244"/>
                  </a:lnTo>
                  <a:lnTo>
                    <a:pt x="27812" y="16763"/>
                  </a:lnTo>
                  <a:lnTo>
                    <a:pt x="17399" y="7112"/>
                  </a:lnTo>
                  <a:lnTo>
                    <a:pt x="7238" y="0"/>
                  </a:lnTo>
                  <a:close/>
                </a:path>
                <a:path w="94614" h="427989">
                  <a:moveTo>
                    <a:pt x="45492" y="390348"/>
                  </a:moveTo>
                  <a:lnTo>
                    <a:pt x="40512" y="397128"/>
                  </a:lnTo>
                  <a:lnTo>
                    <a:pt x="40132" y="397509"/>
                  </a:lnTo>
                  <a:lnTo>
                    <a:pt x="44960" y="401639"/>
                  </a:lnTo>
                  <a:lnTo>
                    <a:pt x="45492" y="390348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29967" y="2984118"/>
            <a:ext cx="10572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Carlito"/>
                <a:cs typeface="Carlito"/>
              </a:rPr>
              <a:t>foto.jpg</a:t>
            </a:r>
            <a:r>
              <a:rPr sz="1600" i="1" spc="-50" dirty="0">
                <a:latin typeface="Carlito"/>
                <a:cs typeface="Carlito"/>
              </a:rPr>
              <a:t> </a:t>
            </a:r>
            <a:r>
              <a:rPr sz="1600" spc="-15" dirty="0">
                <a:latin typeface="Carlito"/>
                <a:cs typeface="Carlito"/>
              </a:rPr>
              <a:t>está  </a:t>
            </a:r>
            <a:r>
              <a:rPr sz="1600" spc="-5" dirty="0">
                <a:latin typeface="Carlito"/>
                <a:cs typeface="Carlito"/>
              </a:rPr>
              <a:t>na </a:t>
            </a:r>
            <a:r>
              <a:rPr sz="1600" spc="-10" dirty="0">
                <a:latin typeface="Carlito"/>
                <a:cs typeface="Carlito"/>
              </a:rPr>
              <a:t>subpasta  </a:t>
            </a:r>
            <a:r>
              <a:rPr sz="1600" i="1" spc="-10" dirty="0">
                <a:latin typeface="Carlito"/>
                <a:cs typeface="Carlito"/>
              </a:rPr>
              <a:t>images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6761" y="4661153"/>
            <a:ext cx="13068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latin typeface="Carlito"/>
                <a:cs typeface="Carlito"/>
              </a:rPr>
              <a:t>foto.jpg </a:t>
            </a:r>
            <a:r>
              <a:rPr sz="1600" spc="-15" dirty="0">
                <a:latin typeface="Carlito"/>
                <a:cs typeface="Carlito"/>
              </a:rPr>
              <a:t>está </a:t>
            </a:r>
            <a:r>
              <a:rPr sz="1600" spc="-5" dirty="0">
                <a:latin typeface="Carlito"/>
                <a:cs typeface="Carlito"/>
              </a:rPr>
              <a:t>na  </a:t>
            </a:r>
            <a:r>
              <a:rPr sz="1600" spc="-10" dirty="0">
                <a:latin typeface="Carlito"/>
                <a:cs typeface="Carlito"/>
              </a:rPr>
              <a:t>pasta </a:t>
            </a:r>
            <a:r>
              <a:rPr sz="1600" i="1" spc="-5" dirty="0">
                <a:latin typeface="Carlito"/>
                <a:cs typeface="Carlito"/>
              </a:rPr>
              <a:t>images</a:t>
            </a:r>
            <a:r>
              <a:rPr sz="1600" spc="-5" dirty="0">
                <a:latin typeface="Carlito"/>
                <a:cs typeface="Carlito"/>
              </a:rPr>
              <a:t>,  que </a:t>
            </a:r>
            <a:r>
              <a:rPr sz="1600" spc="-15" dirty="0">
                <a:latin typeface="Carlito"/>
                <a:cs typeface="Carlito"/>
              </a:rPr>
              <a:t>está </a:t>
            </a:r>
            <a:r>
              <a:rPr sz="1600" spc="-10" dirty="0">
                <a:latin typeface="Carlito"/>
                <a:cs typeface="Carlito"/>
              </a:rPr>
              <a:t>uma  pasta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acima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20084" y="4201655"/>
            <a:ext cx="1781810" cy="1845945"/>
            <a:chOff x="3720084" y="4201655"/>
            <a:chExt cx="1781810" cy="1845945"/>
          </a:xfrm>
        </p:grpSpPr>
        <p:sp>
          <p:nvSpPr>
            <p:cNvPr id="16" name="object 16"/>
            <p:cNvSpPr/>
            <p:nvPr/>
          </p:nvSpPr>
          <p:spPr>
            <a:xfrm>
              <a:off x="3720084" y="4201655"/>
              <a:ext cx="1781556" cy="1845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1712" y="4273295"/>
              <a:ext cx="1642872" cy="1706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88537" y="4270120"/>
              <a:ext cx="1649730" cy="1713230"/>
            </a:xfrm>
            <a:custGeom>
              <a:avLst/>
              <a:gdLst/>
              <a:ahLst/>
              <a:cxnLst/>
              <a:rect l="l" t="t" r="r" b="b"/>
              <a:pathLst>
                <a:path w="1649729" h="1713229">
                  <a:moveTo>
                    <a:pt x="0" y="1713229"/>
                  </a:moveTo>
                  <a:lnTo>
                    <a:pt x="1649222" y="1713229"/>
                  </a:lnTo>
                  <a:lnTo>
                    <a:pt x="1649222" y="0"/>
                  </a:lnTo>
                  <a:lnTo>
                    <a:pt x="0" y="0"/>
                  </a:lnTo>
                  <a:lnTo>
                    <a:pt x="0" y="171322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695" y="5326633"/>
              <a:ext cx="172720" cy="404495"/>
            </a:xfrm>
            <a:custGeom>
              <a:avLst/>
              <a:gdLst/>
              <a:ahLst/>
              <a:cxnLst/>
              <a:rect l="l" t="t" r="r" b="b"/>
              <a:pathLst>
                <a:path w="172720" h="404495">
                  <a:moveTo>
                    <a:pt x="52663" y="22281"/>
                  </a:moveTo>
                  <a:lnTo>
                    <a:pt x="47243" y="26034"/>
                  </a:lnTo>
                  <a:lnTo>
                    <a:pt x="49331" y="35860"/>
                  </a:lnTo>
                  <a:lnTo>
                    <a:pt x="51942" y="37972"/>
                  </a:lnTo>
                  <a:lnTo>
                    <a:pt x="62737" y="48132"/>
                  </a:lnTo>
                  <a:lnTo>
                    <a:pt x="93852" y="87502"/>
                  </a:lnTo>
                  <a:lnTo>
                    <a:pt x="121284" y="138175"/>
                  </a:lnTo>
                  <a:lnTo>
                    <a:pt x="136651" y="176783"/>
                  </a:lnTo>
                  <a:lnTo>
                    <a:pt x="148589" y="218058"/>
                  </a:lnTo>
                  <a:lnTo>
                    <a:pt x="158241" y="273964"/>
                  </a:lnTo>
                  <a:lnTo>
                    <a:pt x="159765" y="299973"/>
                  </a:lnTo>
                  <a:lnTo>
                    <a:pt x="159257" y="324332"/>
                  </a:lnTo>
                  <a:lnTo>
                    <a:pt x="152145" y="366306"/>
                  </a:lnTo>
                  <a:lnTo>
                    <a:pt x="137413" y="397052"/>
                  </a:lnTo>
                  <a:lnTo>
                    <a:pt x="147954" y="404063"/>
                  </a:lnTo>
                  <a:lnTo>
                    <a:pt x="164464" y="369468"/>
                  </a:lnTo>
                  <a:lnTo>
                    <a:pt x="171957" y="324573"/>
                  </a:lnTo>
                  <a:lnTo>
                    <a:pt x="172465" y="299199"/>
                  </a:lnTo>
                  <a:lnTo>
                    <a:pt x="170814" y="272249"/>
                  </a:lnTo>
                  <a:lnTo>
                    <a:pt x="160908" y="214756"/>
                  </a:lnTo>
                  <a:lnTo>
                    <a:pt x="148589" y="172338"/>
                  </a:lnTo>
                  <a:lnTo>
                    <a:pt x="132841" y="132587"/>
                  </a:lnTo>
                  <a:lnTo>
                    <a:pt x="114300" y="96646"/>
                  </a:lnTo>
                  <a:lnTo>
                    <a:pt x="82676" y="51307"/>
                  </a:lnTo>
                  <a:lnTo>
                    <a:pt x="59816" y="28066"/>
                  </a:lnTo>
                  <a:lnTo>
                    <a:pt x="52663" y="22281"/>
                  </a:lnTo>
                  <a:close/>
                </a:path>
                <a:path w="172720" h="404495">
                  <a:moveTo>
                    <a:pt x="84835" y="0"/>
                  </a:moveTo>
                  <a:lnTo>
                    <a:pt x="0" y="7238"/>
                  </a:lnTo>
                  <a:lnTo>
                    <a:pt x="56768" y="70865"/>
                  </a:lnTo>
                  <a:lnTo>
                    <a:pt x="49331" y="35860"/>
                  </a:lnTo>
                  <a:lnTo>
                    <a:pt x="43306" y="30987"/>
                  </a:lnTo>
                  <a:lnTo>
                    <a:pt x="51180" y="21081"/>
                  </a:lnTo>
                  <a:lnTo>
                    <a:pt x="54395" y="21081"/>
                  </a:lnTo>
                  <a:lnTo>
                    <a:pt x="84835" y="0"/>
                  </a:lnTo>
                  <a:close/>
                </a:path>
                <a:path w="172720" h="404495">
                  <a:moveTo>
                    <a:pt x="47243" y="26034"/>
                  </a:moveTo>
                  <a:lnTo>
                    <a:pt x="43306" y="30987"/>
                  </a:lnTo>
                  <a:lnTo>
                    <a:pt x="49331" y="35860"/>
                  </a:lnTo>
                  <a:lnTo>
                    <a:pt x="47243" y="26034"/>
                  </a:lnTo>
                  <a:close/>
                </a:path>
                <a:path w="172720" h="404495">
                  <a:moveTo>
                    <a:pt x="51180" y="21081"/>
                  </a:moveTo>
                  <a:lnTo>
                    <a:pt x="47243" y="26034"/>
                  </a:lnTo>
                  <a:lnTo>
                    <a:pt x="52663" y="22281"/>
                  </a:lnTo>
                  <a:lnTo>
                    <a:pt x="51180" y="21081"/>
                  </a:lnTo>
                  <a:close/>
                </a:path>
                <a:path w="172720" h="404495">
                  <a:moveTo>
                    <a:pt x="54395" y="21081"/>
                  </a:moveTo>
                  <a:lnTo>
                    <a:pt x="51180" y="21081"/>
                  </a:lnTo>
                  <a:lnTo>
                    <a:pt x="52663" y="22281"/>
                  </a:lnTo>
                  <a:lnTo>
                    <a:pt x="54395" y="2108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07556" y="1779523"/>
            <a:ext cx="193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&lt;img</a:t>
            </a:r>
            <a:r>
              <a:rPr sz="1800" spc="-2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src</a:t>
            </a:r>
            <a:r>
              <a:rPr sz="1800" spc="-10" dirty="0">
                <a:solidFill>
                  <a:srgbClr val="4F81BC"/>
                </a:solidFill>
                <a:latin typeface="Carlito"/>
                <a:cs typeface="Carlito"/>
              </a:rPr>
              <a:t>="foto.jpg"</a:t>
            </a:r>
            <a:r>
              <a:rPr sz="1800" spc="-10" dirty="0">
                <a:solidFill>
                  <a:srgbClr val="0000FF"/>
                </a:solidFill>
                <a:latin typeface="Carlito"/>
                <a:cs typeface="Carlito"/>
              </a:rPr>
              <a:t>&gt;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64708" y="1912620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643889" y="0"/>
                </a:moveTo>
                <a:lnTo>
                  <a:pt x="643889" y="76200"/>
                </a:lnTo>
                <a:lnTo>
                  <a:pt x="707389" y="44450"/>
                </a:lnTo>
                <a:lnTo>
                  <a:pt x="656589" y="44450"/>
                </a:lnTo>
                <a:lnTo>
                  <a:pt x="656589" y="31750"/>
                </a:lnTo>
                <a:lnTo>
                  <a:pt x="707389" y="31750"/>
                </a:lnTo>
                <a:lnTo>
                  <a:pt x="643889" y="0"/>
                </a:lnTo>
                <a:close/>
              </a:path>
              <a:path w="720089" h="76200">
                <a:moveTo>
                  <a:pt x="64388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89" y="44450"/>
                </a:lnTo>
                <a:lnTo>
                  <a:pt x="643889" y="31750"/>
                </a:lnTo>
                <a:close/>
              </a:path>
              <a:path w="720089" h="76200">
                <a:moveTo>
                  <a:pt x="707389" y="31750"/>
                </a:moveTo>
                <a:lnTo>
                  <a:pt x="656589" y="31750"/>
                </a:lnTo>
                <a:lnTo>
                  <a:pt x="656589" y="44450"/>
                </a:lnTo>
                <a:lnTo>
                  <a:pt x="707389" y="44450"/>
                </a:lnTo>
                <a:lnTo>
                  <a:pt x="720089" y="38100"/>
                </a:lnTo>
                <a:lnTo>
                  <a:pt x="707389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07556" y="3070605"/>
            <a:ext cx="2673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&lt;img</a:t>
            </a:r>
            <a:r>
              <a:rPr sz="1800" spc="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src</a:t>
            </a:r>
            <a:r>
              <a:rPr sz="1800" spc="-10" dirty="0">
                <a:solidFill>
                  <a:srgbClr val="4F81BC"/>
                </a:solidFill>
                <a:latin typeface="Carlito"/>
                <a:cs typeface="Carlito"/>
              </a:rPr>
              <a:t>="images/foto.jpg"</a:t>
            </a:r>
            <a:r>
              <a:rPr sz="1800" spc="-10" dirty="0">
                <a:solidFill>
                  <a:srgbClr val="0000FF"/>
                </a:solidFill>
                <a:latin typeface="Carlito"/>
                <a:cs typeface="Carlito"/>
              </a:rPr>
              <a:t>&gt;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72328" y="3203448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643889" y="0"/>
                </a:moveTo>
                <a:lnTo>
                  <a:pt x="643889" y="76200"/>
                </a:lnTo>
                <a:lnTo>
                  <a:pt x="707389" y="44450"/>
                </a:lnTo>
                <a:lnTo>
                  <a:pt x="656589" y="44450"/>
                </a:lnTo>
                <a:lnTo>
                  <a:pt x="656589" y="31750"/>
                </a:lnTo>
                <a:lnTo>
                  <a:pt x="707389" y="31750"/>
                </a:lnTo>
                <a:lnTo>
                  <a:pt x="643889" y="0"/>
                </a:lnTo>
                <a:close/>
              </a:path>
              <a:path w="720089" h="76200">
                <a:moveTo>
                  <a:pt x="64388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89" y="44450"/>
                </a:lnTo>
                <a:lnTo>
                  <a:pt x="643889" y="31750"/>
                </a:lnTo>
                <a:close/>
              </a:path>
              <a:path w="720089" h="76200">
                <a:moveTo>
                  <a:pt x="707389" y="31750"/>
                </a:moveTo>
                <a:lnTo>
                  <a:pt x="656589" y="31750"/>
                </a:lnTo>
                <a:lnTo>
                  <a:pt x="656589" y="44450"/>
                </a:lnTo>
                <a:lnTo>
                  <a:pt x="707389" y="44450"/>
                </a:lnTo>
                <a:lnTo>
                  <a:pt x="720089" y="38100"/>
                </a:lnTo>
                <a:lnTo>
                  <a:pt x="707389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07556" y="4439157"/>
            <a:ext cx="2878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&lt;img</a:t>
            </a:r>
            <a:r>
              <a:rPr sz="1800" spc="-50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src</a:t>
            </a:r>
            <a:r>
              <a:rPr sz="1800" spc="-5" dirty="0">
                <a:solidFill>
                  <a:srgbClr val="4F81BC"/>
                </a:solidFill>
                <a:latin typeface="Carlito"/>
                <a:cs typeface="Carlito"/>
              </a:rPr>
              <a:t>="../images/foto.jpg"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&gt;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72328" y="4576571"/>
            <a:ext cx="720090" cy="76200"/>
          </a:xfrm>
          <a:custGeom>
            <a:avLst/>
            <a:gdLst/>
            <a:ahLst/>
            <a:cxnLst/>
            <a:rect l="l" t="t" r="r" b="b"/>
            <a:pathLst>
              <a:path w="720089" h="76200">
                <a:moveTo>
                  <a:pt x="643889" y="0"/>
                </a:moveTo>
                <a:lnTo>
                  <a:pt x="643889" y="76200"/>
                </a:lnTo>
                <a:lnTo>
                  <a:pt x="707389" y="44450"/>
                </a:lnTo>
                <a:lnTo>
                  <a:pt x="656589" y="44450"/>
                </a:lnTo>
                <a:lnTo>
                  <a:pt x="656589" y="31750"/>
                </a:lnTo>
                <a:lnTo>
                  <a:pt x="707389" y="31750"/>
                </a:lnTo>
                <a:lnTo>
                  <a:pt x="643889" y="0"/>
                </a:lnTo>
                <a:close/>
              </a:path>
              <a:path w="720089" h="76200">
                <a:moveTo>
                  <a:pt x="64388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43889" y="44450"/>
                </a:lnTo>
                <a:lnTo>
                  <a:pt x="643889" y="31750"/>
                </a:lnTo>
                <a:close/>
              </a:path>
              <a:path w="720089" h="76200">
                <a:moveTo>
                  <a:pt x="707389" y="31750"/>
                </a:moveTo>
                <a:lnTo>
                  <a:pt x="656589" y="31750"/>
                </a:lnTo>
                <a:lnTo>
                  <a:pt x="656589" y="44450"/>
                </a:lnTo>
                <a:lnTo>
                  <a:pt x="707389" y="44450"/>
                </a:lnTo>
                <a:lnTo>
                  <a:pt x="720089" y="38100"/>
                </a:lnTo>
                <a:lnTo>
                  <a:pt x="707389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02983" y="4776368"/>
            <a:ext cx="3396615" cy="116014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&lt;img</a:t>
            </a:r>
            <a:r>
              <a:rPr sz="1800" spc="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src</a:t>
            </a:r>
            <a:r>
              <a:rPr sz="1800" spc="-10" dirty="0">
                <a:solidFill>
                  <a:srgbClr val="4F81BC"/>
                </a:solidFill>
                <a:latin typeface="Carlito"/>
                <a:cs typeface="Carlito"/>
              </a:rPr>
              <a:t>="</a:t>
            </a:r>
            <a:r>
              <a:rPr sz="1800" b="1" spc="-10" dirty="0">
                <a:solidFill>
                  <a:srgbClr val="4F81BC"/>
                </a:solidFill>
                <a:latin typeface="Carlito"/>
                <a:cs typeface="Carlito"/>
              </a:rPr>
              <a:t>/</a:t>
            </a:r>
            <a:r>
              <a:rPr sz="1800" spc="-10" dirty="0">
                <a:solidFill>
                  <a:srgbClr val="4F81BC"/>
                </a:solidFill>
                <a:latin typeface="Carlito"/>
                <a:cs typeface="Carlito"/>
              </a:rPr>
              <a:t>images/foto.jpg"</a:t>
            </a:r>
            <a:r>
              <a:rPr sz="1800" spc="-10" dirty="0">
                <a:solidFill>
                  <a:srgbClr val="0000FF"/>
                </a:solidFill>
                <a:latin typeface="Carlito"/>
                <a:cs typeface="Carlito"/>
              </a:rPr>
              <a:t>&gt;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625"/>
              </a:spcBef>
            </a:pPr>
            <a:r>
              <a:rPr sz="1500" spc="-5" dirty="0">
                <a:latin typeface="Carlito"/>
                <a:cs typeface="Carlito"/>
              </a:rPr>
              <a:t>Acesso </a:t>
            </a:r>
            <a:r>
              <a:rPr sz="1500" dirty="0">
                <a:latin typeface="Carlito"/>
                <a:cs typeface="Carlito"/>
              </a:rPr>
              <a:t>à </a:t>
            </a:r>
            <a:r>
              <a:rPr sz="1500" spc="-10" dirty="0">
                <a:latin typeface="Carlito"/>
                <a:cs typeface="Carlito"/>
              </a:rPr>
              <a:t>pasta </a:t>
            </a:r>
            <a:r>
              <a:rPr sz="1500" spc="-5" dirty="0">
                <a:latin typeface="Carlito"/>
                <a:cs typeface="Carlito"/>
              </a:rPr>
              <a:t>'images' </a:t>
            </a:r>
            <a:r>
              <a:rPr sz="1500" dirty="0">
                <a:latin typeface="Carlito"/>
                <a:cs typeface="Carlito"/>
              </a:rPr>
              <a:t>na </a:t>
            </a:r>
            <a:r>
              <a:rPr sz="1500" spc="-10" dirty="0">
                <a:latin typeface="Carlito"/>
                <a:cs typeface="Carlito"/>
              </a:rPr>
              <a:t>raiz, </a:t>
            </a:r>
            <a:r>
              <a:rPr sz="1500" dirty="0">
                <a:latin typeface="Carlito"/>
                <a:cs typeface="Carlito"/>
              </a:rPr>
              <a:t>de</a:t>
            </a:r>
            <a:r>
              <a:rPr sz="1500" spc="-95" dirty="0">
                <a:latin typeface="Carlito"/>
                <a:cs typeface="Carlito"/>
              </a:rPr>
              <a:t> </a:t>
            </a:r>
            <a:r>
              <a:rPr sz="1500" dirty="0">
                <a:latin typeface="Carlito"/>
                <a:cs typeface="Carlito"/>
              </a:rPr>
              <a:t>qualquer  </a:t>
            </a:r>
            <a:r>
              <a:rPr sz="1500" spc="-5" dirty="0">
                <a:latin typeface="Carlito"/>
                <a:cs typeface="Carlito"/>
              </a:rPr>
              <a:t>local da </a:t>
            </a:r>
            <a:r>
              <a:rPr sz="1500" spc="-10" dirty="0">
                <a:latin typeface="Carlito"/>
                <a:cs typeface="Carlito"/>
              </a:rPr>
              <a:t>estrutura </a:t>
            </a:r>
            <a:r>
              <a:rPr sz="1500" dirty="0">
                <a:latin typeface="Carlito"/>
                <a:cs typeface="Carlito"/>
              </a:rPr>
              <a:t>de </a:t>
            </a:r>
            <a:r>
              <a:rPr sz="1500" spc="-5" dirty="0">
                <a:latin typeface="Carlito"/>
                <a:cs typeface="Carlito"/>
              </a:rPr>
              <a:t>pastas. Funcionará  </a:t>
            </a:r>
            <a:r>
              <a:rPr sz="1500" dirty="0">
                <a:latin typeface="Carlito"/>
                <a:cs typeface="Carlito"/>
              </a:rPr>
              <a:t>apenas </a:t>
            </a:r>
            <a:r>
              <a:rPr sz="1500" spc="-10" dirty="0">
                <a:latin typeface="Carlito"/>
                <a:cs typeface="Carlito"/>
              </a:rPr>
              <a:t>com </a:t>
            </a:r>
            <a:r>
              <a:rPr sz="1500" dirty="0">
                <a:latin typeface="Carlito"/>
                <a:cs typeface="Carlito"/>
              </a:rPr>
              <a:t>o </a:t>
            </a:r>
            <a:r>
              <a:rPr sz="1500" spc="-10" dirty="0">
                <a:latin typeface="Carlito"/>
                <a:cs typeface="Carlito"/>
              </a:rPr>
              <a:t>website </a:t>
            </a:r>
            <a:r>
              <a:rPr sz="1500" dirty="0">
                <a:latin typeface="Carlito"/>
                <a:cs typeface="Carlito"/>
              </a:rPr>
              <a:t>no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spc="-20" dirty="0">
                <a:latin typeface="Carlito"/>
                <a:cs typeface="Carlito"/>
              </a:rPr>
              <a:t>servidor.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4935" y="1687702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02992" y="2090039"/>
            <a:ext cx="164592" cy="176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54935" y="2524379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4935" y="2987675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4935" y="3449446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2992" y="3848734"/>
            <a:ext cx="164592" cy="17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2992" y="4220590"/>
            <a:ext cx="164592" cy="17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4935" y="4654930"/>
            <a:ext cx="178307" cy="18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9189" y="1474569"/>
            <a:ext cx="7629525" cy="444754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2200" spc="-140" dirty="0">
                <a:solidFill>
                  <a:srgbClr val="205868"/>
                </a:solidFill>
                <a:latin typeface="Arial"/>
                <a:cs typeface="Arial"/>
              </a:rPr>
              <a:t>Jamais </a:t>
            </a:r>
            <a:r>
              <a:rPr sz="2200" spc="-50" dirty="0">
                <a:solidFill>
                  <a:srgbClr val="205868"/>
                </a:solidFill>
                <a:latin typeface="Arial"/>
                <a:cs typeface="Arial"/>
              </a:rPr>
              <a:t>utilize </a:t>
            </a:r>
            <a:r>
              <a:rPr sz="2200" spc="-125" dirty="0">
                <a:solidFill>
                  <a:srgbClr val="205868"/>
                </a:solidFill>
                <a:latin typeface="Arial"/>
                <a:cs typeface="Arial"/>
              </a:rPr>
              <a:t>caminhos</a:t>
            </a:r>
            <a:r>
              <a:rPr sz="2200" spc="-2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05868"/>
                </a:solidFill>
                <a:latin typeface="Arial"/>
                <a:cs typeface="Arial"/>
              </a:rPr>
              <a:t>absolutos</a:t>
            </a:r>
            <a:endParaRPr sz="2200">
              <a:latin typeface="Arial"/>
              <a:cs typeface="Arial"/>
            </a:endParaRPr>
          </a:p>
          <a:p>
            <a:pPr marL="463550">
              <a:lnSpc>
                <a:spcPct val="100000"/>
              </a:lnSpc>
              <a:spcBef>
                <a:spcPts val="735"/>
              </a:spcBef>
              <a:tabLst>
                <a:tab pos="4598670" algn="l"/>
              </a:tabLst>
            </a:pPr>
            <a:r>
              <a:rPr sz="1800" spc="-75" dirty="0">
                <a:solidFill>
                  <a:srgbClr val="4F81BC"/>
                </a:solidFill>
                <a:latin typeface="Arial"/>
                <a:cs typeface="Arial"/>
              </a:rPr>
              <a:t>&lt;img</a:t>
            </a:r>
            <a:r>
              <a:rPr sz="1800" spc="-20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FF0000"/>
                </a:solidFill>
                <a:latin typeface="Arial"/>
                <a:cs typeface="Arial"/>
              </a:rPr>
              <a:t>src</a:t>
            </a:r>
            <a:r>
              <a:rPr sz="1800" spc="-120" dirty="0">
                <a:solidFill>
                  <a:srgbClr val="4F81BC"/>
                </a:solidFill>
                <a:latin typeface="Arial"/>
                <a:cs typeface="Arial"/>
              </a:rPr>
              <a:t>="</a:t>
            </a:r>
            <a:r>
              <a:rPr sz="1900" b="1" i="1" spc="-120" dirty="0">
                <a:solidFill>
                  <a:srgbClr val="4F81BC"/>
                </a:solidFill>
                <a:latin typeface="Arial"/>
                <a:cs typeface="Arial"/>
              </a:rPr>
              <a:t>c:/minhas</a:t>
            </a:r>
            <a:r>
              <a:rPr sz="1900" b="1" i="1" spc="-5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900" b="1" i="1" spc="-114" dirty="0">
                <a:solidFill>
                  <a:srgbClr val="4F81BC"/>
                </a:solidFill>
                <a:latin typeface="Arial"/>
                <a:cs typeface="Arial"/>
              </a:rPr>
              <a:t>imagens/foto.jpg</a:t>
            </a:r>
            <a:r>
              <a:rPr sz="1800" spc="-114" dirty="0">
                <a:solidFill>
                  <a:srgbClr val="4F81BC"/>
                </a:solidFill>
                <a:latin typeface="Arial"/>
                <a:cs typeface="Arial"/>
              </a:rPr>
              <a:t>"&gt;	</a:t>
            </a:r>
            <a:r>
              <a:rPr sz="1800" spc="-55" dirty="0">
                <a:solidFill>
                  <a:srgbClr val="1C4D5A"/>
                </a:solidFill>
                <a:latin typeface="Arial"/>
                <a:cs typeface="Arial"/>
              </a:rPr>
              <a:t>(</a:t>
            </a:r>
            <a:r>
              <a:rPr sz="1800" b="1" spc="-5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1800" b="1" spc="-114" dirty="0">
                <a:solidFill>
                  <a:srgbClr val="1C4D5A"/>
                </a:solidFill>
                <a:latin typeface="Arial"/>
                <a:cs typeface="Arial"/>
              </a:rPr>
              <a:t>faça</a:t>
            </a:r>
            <a:r>
              <a:rPr sz="1800" b="1" spc="-1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1C4D5A"/>
                </a:solidFill>
                <a:latin typeface="Arial"/>
                <a:cs typeface="Arial"/>
              </a:rPr>
              <a:t>isso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3650"/>
              </a:lnSpc>
              <a:spcBef>
                <a:spcPts val="70"/>
              </a:spcBef>
            </a:pPr>
            <a:r>
              <a:rPr sz="2200" spc="-75" dirty="0">
                <a:solidFill>
                  <a:srgbClr val="205868"/>
                </a:solidFill>
                <a:latin typeface="Arial"/>
                <a:cs typeface="Arial"/>
              </a:rPr>
              <a:t>Prefira </a:t>
            </a:r>
            <a:r>
              <a:rPr sz="2200" spc="-70" dirty="0">
                <a:solidFill>
                  <a:srgbClr val="205868"/>
                </a:solidFill>
                <a:latin typeface="Arial"/>
                <a:cs typeface="Arial"/>
              </a:rPr>
              <a:t>letras </a:t>
            </a:r>
            <a:r>
              <a:rPr sz="2200" spc="-114" dirty="0">
                <a:solidFill>
                  <a:srgbClr val="205868"/>
                </a:solidFill>
                <a:latin typeface="Arial"/>
                <a:cs typeface="Arial"/>
              </a:rPr>
              <a:t>minúsculas </a:t>
            </a:r>
            <a:r>
              <a:rPr sz="2200" spc="-110" dirty="0">
                <a:solidFill>
                  <a:srgbClr val="205868"/>
                </a:solidFill>
                <a:latin typeface="Arial"/>
                <a:cs typeface="Arial"/>
              </a:rPr>
              <a:t>ou </a:t>
            </a:r>
            <a:r>
              <a:rPr sz="2200" spc="-100" dirty="0">
                <a:solidFill>
                  <a:srgbClr val="205868"/>
                </a:solidFill>
                <a:latin typeface="Arial"/>
                <a:cs typeface="Arial"/>
              </a:rPr>
              <a:t>adote </a:t>
            </a:r>
            <a:r>
              <a:rPr sz="2200" spc="-120" dirty="0">
                <a:solidFill>
                  <a:srgbClr val="205868"/>
                </a:solidFill>
                <a:latin typeface="Arial"/>
                <a:cs typeface="Arial"/>
              </a:rPr>
              <a:t>um </a:t>
            </a:r>
            <a:r>
              <a:rPr sz="2200" spc="-114" dirty="0">
                <a:solidFill>
                  <a:srgbClr val="205868"/>
                </a:solidFill>
                <a:latin typeface="Arial"/>
                <a:cs typeface="Arial"/>
              </a:rPr>
              <a:t>padrão </a:t>
            </a:r>
            <a:r>
              <a:rPr sz="2200" spc="-155" dirty="0">
                <a:solidFill>
                  <a:srgbClr val="205868"/>
                </a:solidFill>
                <a:latin typeface="Arial"/>
                <a:cs typeface="Arial"/>
              </a:rPr>
              <a:t>ao </a:t>
            </a:r>
            <a:r>
              <a:rPr sz="2200" spc="-114" dirty="0">
                <a:solidFill>
                  <a:srgbClr val="205868"/>
                </a:solidFill>
                <a:latin typeface="Arial"/>
                <a:cs typeface="Arial"/>
              </a:rPr>
              <a:t>escolher </a:t>
            </a:r>
            <a:r>
              <a:rPr sz="2200" spc="-145" dirty="0">
                <a:solidFill>
                  <a:srgbClr val="205868"/>
                </a:solidFill>
                <a:latin typeface="Arial"/>
                <a:cs typeface="Arial"/>
              </a:rPr>
              <a:t>os nomes  </a:t>
            </a:r>
            <a:r>
              <a:rPr sz="2200" spc="-125" dirty="0">
                <a:solidFill>
                  <a:srgbClr val="205868"/>
                </a:solidFill>
                <a:latin typeface="Arial"/>
                <a:cs typeface="Arial"/>
              </a:rPr>
              <a:t>Não </a:t>
            </a:r>
            <a:r>
              <a:rPr sz="2200" spc="-45" dirty="0">
                <a:solidFill>
                  <a:srgbClr val="205868"/>
                </a:solidFill>
                <a:latin typeface="Arial"/>
                <a:cs typeface="Arial"/>
              </a:rPr>
              <a:t>utilize </a:t>
            </a:r>
            <a:r>
              <a:rPr sz="2200" spc="-114" dirty="0">
                <a:solidFill>
                  <a:srgbClr val="205868"/>
                </a:solidFill>
                <a:latin typeface="Arial"/>
                <a:cs typeface="Arial"/>
              </a:rPr>
              <a:t>caracteres</a:t>
            </a:r>
            <a:r>
              <a:rPr sz="2200" spc="-6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140" dirty="0">
                <a:solidFill>
                  <a:srgbClr val="205868"/>
                </a:solidFill>
                <a:latin typeface="Arial"/>
                <a:cs typeface="Arial"/>
              </a:rPr>
              <a:t>especiais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200" spc="-145" dirty="0">
                <a:solidFill>
                  <a:srgbClr val="205868"/>
                </a:solidFill>
                <a:latin typeface="Arial"/>
                <a:cs typeface="Arial"/>
              </a:rPr>
              <a:t>Imagem com </a:t>
            </a:r>
            <a:r>
              <a:rPr sz="2200" spc="-95" dirty="0">
                <a:solidFill>
                  <a:srgbClr val="205868"/>
                </a:solidFill>
                <a:latin typeface="Arial"/>
                <a:cs typeface="Arial"/>
              </a:rPr>
              <a:t>tamanho </a:t>
            </a:r>
            <a:r>
              <a:rPr sz="2200" spc="-204" dirty="0">
                <a:solidFill>
                  <a:srgbClr val="205868"/>
                </a:solidFill>
                <a:latin typeface="Arial"/>
                <a:cs typeface="Arial"/>
              </a:rPr>
              <a:t>e </a:t>
            </a:r>
            <a:r>
              <a:rPr sz="2200" spc="-120" dirty="0">
                <a:solidFill>
                  <a:srgbClr val="205868"/>
                </a:solidFill>
                <a:latin typeface="Arial"/>
                <a:cs typeface="Arial"/>
              </a:rPr>
              <a:t>resolução</a:t>
            </a:r>
            <a:r>
              <a:rPr sz="2200" spc="19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05868"/>
                </a:solidFill>
                <a:latin typeface="Arial"/>
                <a:cs typeface="Arial"/>
              </a:rPr>
              <a:t>adequados</a:t>
            </a:r>
            <a:endParaRPr sz="2200">
              <a:latin typeface="Arial"/>
              <a:cs typeface="Arial"/>
            </a:endParaRPr>
          </a:p>
          <a:p>
            <a:pPr marL="463550" marR="233045">
              <a:lnSpc>
                <a:spcPct val="132900"/>
              </a:lnSpc>
              <a:spcBef>
                <a:spcPts val="105"/>
              </a:spcBef>
            </a:pPr>
            <a:r>
              <a:rPr sz="1800" spc="-70" dirty="0">
                <a:solidFill>
                  <a:srgbClr val="205868"/>
                </a:solidFill>
                <a:latin typeface="Arial"/>
                <a:cs typeface="Arial"/>
              </a:rPr>
              <a:t>Arquivos </a:t>
            </a:r>
            <a:r>
              <a:rPr sz="1800" spc="-125" dirty="0">
                <a:solidFill>
                  <a:srgbClr val="205868"/>
                </a:solidFill>
                <a:latin typeface="Arial"/>
                <a:cs typeface="Arial"/>
              </a:rPr>
              <a:t>de </a:t>
            </a:r>
            <a:r>
              <a:rPr sz="1800" spc="-40" dirty="0">
                <a:solidFill>
                  <a:srgbClr val="205868"/>
                </a:solidFill>
                <a:latin typeface="Arial"/>
                <a:cs typeface="Arial"/>
              </a:rPr>
              <a:t>alta </a:t>
            </a:r>
            <a:r>
              <a:rPr sz="1800" spc="-95" dirty="0">
                <a:solidFill>
                  <a:srgbClr val="205868"/>
                </a:solidFill>
                <a:latin typeface="Arial"/>
                <a:cs typeface="Arial"/>
              </a:rPr>
              <a:t>resolução </a:t>
            </a:r>
            <a:r>
              <a:rPr sz="1800" spc="-75" dirty="0">
                <a:solidFill>
                  <a:srgbClr val="205868"/>
                </a:solidFill>
                <a:latin typeface="Arial"/>
                <a:cs typeface="Arial"/>
              </a:rPr>
              <a:t>diminuídos </a:t>
            </a:r>
            <a:r>
              <a:rPr sz="1800" spc="-120" dirty="0">
                <a:solidFill>
                  <a:srgbClr val="205868"/>
                </a:solidFill>
                <a:latin typeface="Arial"/>
                <a:cs typeface="Arial"/>
              </a:rPr>
              <a:t>com </a:t>
            </a:r>
            <a:r>
              <a:rPr sz="1900" i="1" spc="-70" dirty="0">
                <a:solidFill>
                  <a:srgbClr val="FF0000"/>
                </a:solidFill>
                <a:latin typeface="Arial"/>
                <a:cs typeface="Arial"/>
              </a:rPr>
              <a:t>width </a:t>
            </a:r>
            <a:r>
              <a:rPr sz="1800" spc="-170" dirty="0">
                <a:solidFill>
                  <a:srgbClr val="205868"/>
                </a:solidFill>
                <a:latin typeface="Arial"/>
                <a:cs typeface="Arial"/>
              </a:rPr>
              <a:t>e </a:t>
            </a:r>
            <a:r>
              <a:rPr sz="1900" i="1" spc="-95" dirty="0">
                <a:solidFill>
                  <a:srgbClr val="FF0000"/>
                </a:solidFill>
                <a:latin typeface="Arial"/>
                <a:cs typeface="Arial"/>
              </a:rPr>
              <a:t>height </a:t>
            </a:r>
            <a:r>
              <a:rPr sz="1800" spc="-55" dirty="0">
                <a:solidFill>
                  <a:srgbClr val="205868"/>
                </a:solidFill>
                <a:latin typeface="Arial"/>
                <a:cs typeface="Arial"/>
              </a:rPr>
              <a:t>(</a:t>
            </a:r>
            <a:r>
              <a:rPr sz="1800" b="1" spc="-55" dirty="0">
                <a:solidFill>
                  <a:srgbClr val="205868"/>
                </a:solidFill>
                <a:latin typeface="Arial"/>
                <a:cs typeface="Arial"/>
              </a:rPr>
              <a:t>NÃO </a:t>
            </a:r>
            <a:r>
              <a:rPr sz="1800" b="1" spc="-114" dirty="0">
                <a:solidFill>
                  <a:srgbClr val="205868"/>
                </a:solidFill>
                <a:latin typeface="Arial"/>
                <a:cs typeface="Arial"/>
              </a:rPr>
              <a:t>faça </a:t>
            </a:r>
            <a:r>
              <a:rPr sz="1800" b="1" spc="-110" dirty="0">
                <a:solidFill>
                  <a:srgbClr val="205868"/>
                </a:solidFill>
                <a:latin typeface="Arial"/>
                <a:cs typeface="Arial"/>
              </a:rPr>
              <a:t>isso</a:t>
            </a:r>
            <a:r>
              <a:rPr sz="1800" spc="-110" dirty="0">
                <a:solidFill>
                  <a:srgbClr val="205868"/>
                </a:solidFill>
                <a:latin typeface="Arial"/>
                <a:cs typeface="Arial"/>
              </a:rPr>
              <a:t>)  </a:t>
            </a:r>
            <a:r>
              <a:rPr sz="1800" spc="-90" dirty="0">
                <a:solidFill>
                  <a:srgbClr val="205868"/>
                </a:solidFill>
                <a:latin typeface="Arial"/>
                <a:cs typeface="Arial"/>
              </a:rPr>
              <a:t>Download </a:t>
            </a:r>
            <a:r>
              <a:rPr sz="1800" spc="-125" dirty="0">
                <a:solidFill>
                  <a:srgbClr val="205868"/>
                </a:solidFill>
                <a:latin typeface="Arial"/>
                <a:cs typeface="Arial"/>
              </a:rPr>
              <a:t>de </a:t>
            </a:r>
            <a:r>
              <a:rPr sz="1800" spc="-75" dirty="0">
                <a:solidFill>
                  <a:srgbClr val="205868"/>
                </a:solidFill>
                <a:latin typeface="Arial"/>
                <a:cs typeface="Arial"/>
              </a:rPr>
              <a:t>arquivo </a:t>
            </a:r>
            <a:r>
              <a:rPr sz="1800" spc="-95" dirty="0">
                <a:solidFill>
                  <a:srgbClr val="205868"/>
                </a:solidFill>
                <a:latin typeface="Arial"/>
                <a:cs typeface="Arial"/>
              </a:rPr>
              <a:t>grande</a:t>
            </a:r>
            <a:r>
              <a:rPr sz="1800" spc="3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05868"/>
                </a:solidFill>
                <a:latin typeface="Arial"/>
                <a:cs typeface="Arial"/>
              </a:rPr>
              <a:t>desnecessariamente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200" spc="-145" dirty="0">
                <a:solidFill>
                  <a:srgbClr val="205868"/>
                </a:solidFill>
                <a:latin typeface="Arial"/>
                <a:cs typeface="Arial"/>
              </a:rPr>
              <a:t>Imagem com </a:t>
            </a:r>
            <a:r>
              <a:rPr sz="2200" spc="-50" dirty="0">
                <a:solidFill>
                  <a:srgbClr val="205868"/>
                </a:solidFill>
                <a:latin typeface="Arial"/>
                <a:cs typeface="Arial"/>
              </a:rPr>
              <a:t>formato</a:t>
            </a:r>
            <a:r>
              <a:rPr sz="2200" spc="5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200" spc="-140" dirty="0">
                <a:solidFill>
                  <a:srgbClr val="205868"/>
                </a:solidFill>
                <a:latin typeface="Arial"/>
                <a:cs typeface="Arial"/>
              </a:rPr>
              <a:t>adequado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80"/>
              </a:spcBef>
              <a:buClr>
                <a:srgbClr val="8EB4E2"/>
              </a:buClr>
              <a:buSzPct val="102631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i="1" spc="-215" dirty="0">
                <a:solidFill>
                  <a:srgbClr val="205868"/>
                </a:solidFill>
                <a:latin typeface="Arial"/>
                <a:cs typeface="Arial"/>
              </a:rPr>
              <a:t>PNG</a:t>
            </a:r>
            <a:r>
              <a:rPr sz="1800" spc="-215" dirty="0">
                <a:solidFill>
                  <a:srgbClr val="205868"/>
                </a:solidFill>
                <a:latin typeface="Arial"/>
                <a:cs typeface="Arial"/>
              </a:rPr>
              <a:t>: </a:t>
            </a:r>
            <a:r>
              <a:rPr sz="1800" spc="-105" dirty="0">
                <a:solidFill>
                  <a:srgbClr val="205868"/>
                </a:solidFill>
                <a:latin typeface="Arial"/>
                <a:cs typeface="Arial"/>
              </a:rPr>
              <a:t>compactação </a:t>
            </a:r>
            <a:r>
              <a:rPr sz="1800" spc="-140" dirty="0">
                <a:solidFill>
                  <a:srgbClr val="205868"/>
                </a:solidFill>
                <a:latin typeface="Arial"/>
                <a:cs typeface="Arial"/>
              </a:rPr>
              <a:t>sem </a:t>
            </a:r>
            <a:r>
              <a:rPr sz="1800" spc="-95" dirty="0">
                <a:solidFill>
                  <a:srgbClr val="205868"/>
                </a:solidFill>
                <a:latin typeface="Arial"/>
                <a:cs typeface="Arial"/>
              </a:rPr>
              <a:t>perda </a:t>
            </a:r>
            <a:r>
              <a:rPr sz="1800" spc="-125" dirty="0">
                <a:solidFill>
                  <a:srgbClr val="205868"/>
                </a:solidFill>
                <a:latin typeface="Arial"/>
                <a:cs typeface="Arial"/>
              </a:rPr>
              <a:t>de</a:t>
            </a:r>
            <a:r>
              <a:rPr sz="1800" spc="-8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05868"/>
                </a:solidFill>
                <a:latin typeface="Arial"/>
                <a:cs typeface="Arial"/>
              </a:rPr>
              <a:t>informação</a:t>
            </a:r>
            <a:endParaRPr sz="18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385"/>
              </a:spcBef>
              <a:buClr>
                <a:srgbClr val="8EB4E2"/>
              </a:buClr>
              <a:buSzPct val="102631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900" i="1" spc="-235" dirty="0">
                <a:solidFill>
                  <a:srgbClr val="205868"/>
                </a:solidFill>
                <a:latin typeface="Arial"/>
                <a:cs typeface="Arial"/>
              </a:rPr>
              <a:t>JPEG</a:t>
            </a:r>
            <a:r>
              <a:rPr sz="1800" spc="-235" dirty="0">
                <a:solidFill>
                  <a:srgbClr val="205868"/>
                </a:solidFill>
                <a:latin typeface="Arial"/>
                <a:cs typeface="Arial"/>
              </a:rPr>
              <a:t>: </a:t>
            </a:r>
            <a:r>
              <a:rPr sz="1800" spc="-105" dirty="0">
                <a:solidFill>
                  <a:srgbClr val="205868"/>
                </a:solidFill>
                <a:latin typeface="Arial"/>
                <a:cs typeface="Arial"/>
              </a:rPr>
              <a:t>compactação </a:t>
            </a:r>
            <a:r>
              <a:rPr sz="1800" spc="-114" dirty="0">
                <a:solidFill>
                  <a:srgbClr val="205868"/>
                </a:solidFill>
                <a:latin typeface="Arial"/>
                <a:cs typeface="Arial"/>
              </a:rPr>
              <a:t>com </a:t>
            </a:r>
            <a:r>
              <a:rPr sz="1800" spc="-95" dirty="0">
                <a:solidFill>
                  <a:srgbClr val="205868"/>
                </a:solidFill>
                <a:latin typeface="Arial"/>
                <a:cs typeface="Arial"/>
              </a:rPr>
              <a:t>perda </a:t>
            </a:r>
            <a:r>
              <a:rPr sz="1800" spc="-125" dirty="0">
                <a:solidFill>
                  <a:srgbClr val="205868"/>
                </a:solidFill>
                <a:latin typeface="Arial"/>
                <a:cs typeface="Arial"/>
              </a:rPr>
              <a:t>de</a:t>
            </a:r>
            <a:r>
              <a:rPr sz="1800" spc="-8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05868"/>
                </a:solidFill>
                <a:latin typeface="Arial"/>
                <a:cs typeface="Arial"/>
              </a:rPr>
              <a:t>informação</a:t>
            </a:r>
            <a:endParaRPr sz="18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84"/>
              </a:spcBef>
              <a:buClr>
                <a:srgbClr val="8EB4E2"/>
              </a:buClr>
              <a:buSzPct val="108333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1800" spc="-105" dirty="0">
                <a:solidFill>
                  <a:srgbClr val="205868"/>
                </a:solidFill>
                <a:latin typeface="Arial"/>
                <a:cs typeface="Arial"/>
              </a:rPr>
              <a:t>Qualidade, </a:t>
            </a:r>
            <a:r>
              <a:rPr sz="1800" spc="-90" dirty="0">
                <a:solidFill>
                  <a:srgbClr val="205868"/>
                </a:solidFill>
                <a:latin typeface="Arial"/>
                <a:cs typeface="Arial"/>
              </a:rPr>
              <a:t>tamanho,</a:t>
            </a:r>
            <a:r>
              <a:rPr sz="1800" spc="-3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05868"/>
                </a:solidFill>
                <a:latin typeface="Arial"/>
                <a:cs typeface="Arial"/>
              </a:rPr>
              <a:t>transparência...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66898" y="247650"/>
            <a:ext cx="7459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/>
              <a:t>Dicas </a:t>
            </a:r>
            <a:r>
              <a:rPr sz="3200" spc="-165" dirty="0"/>
              <a:t>sobre </a:t>
            </a:r>
            <a:r>
              <a:rPr sz="3200" spc="-204" dirty="0"/>
              <a:t>Caminhos </a:t>
            </a:r>
            <a:r>
              <a:rPr sz="3200" spc="-220" dirty="0"/>
              <a:t>de </a:t>
            </a:r>
            <a:r>
              <a:rPr sz="3200" spc="-125" dirty="0"/>
              <a:t>Arquivos </a:t>
            </a:r>
            <a:r>
              <a:rPr sz="3200" spc="-295" dirty="0"/>
              <a:t>e</a:t>
            </a:r>
            <a:r>
              <a:rPr sz="3200" spc="114" dirty="0"/>
              <a:t> </a:t>
            </a:r>
            <a:r>
              <a:rPr sz="3200" spc="-204" dirty="0"/>
              <a:t>Imagens</a:t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6909" y="147065"/>
            <a:ext cx="22193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Hiperlinks</a:t>
            </a:r>
          </a:p>
        </p:txBody>
      </p:sp>
      <p:sp>
        <p:nvSpPr>
          <p:cNvPr id="3" name="object 3"/>
          <p:cNvSpPr/>
          <p:nvPr/>
        </p:nvSpPr>
        <p:spPr>
          <a:xfrm>
            <a:off x="2567939" y="1196339"/>
            <a:ext cx="6984492" cy="510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6909" y="147065"/>
            <a:ext cx="22193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Hiperlinks</a:t>
            </a:r>
          </a:p>
        </p:txBody>
      </p:sp>
      <p:sp>
        <p:nvSpPr>
          <p:cNvPr id="3" name="object 3"/>
          <p:cNvSpPr/>
          <p:nvPr/>
        </p:nvSpPr>
        <p:spPr>
          <a:xfrm>
            <a:off x="4512564" y="1627632"/>
            <a:ext cx="2590800" cy="251460"/>
          </a:xfrm>
          <a:custGeom>
            <a:avLst/>
            <a:gdLst/>
            <a:ahLst/>
            <a:cxnLst/>
            <a:rect l="l" t="t" r="r" b="b"/>
            <a:pathLst>
              <a:path w="2590800" h="251460">
                <a:moveTo>
                  <a:pt x="0" y="251459"/>
                </a:moveTo>
                <a:lnTo>
                  <a:pt x="4816" y="202507"/>
                </a:lnTo>
                <a:lnTo>
                  <a:pt x="17954" y="162544"/>
                </a:lnTo>
                <a:lnTo>
                  <a:pt x="37451" y="135606"/>
                </a:lnTo>
                <a:lnTo>
                  <a:pt x="61340" y="125729"/>
                </a:lnTo>
                <a:lnTo>
                  <a:pt x="1206246" y="125729"/>
                </a:lnTo>
                <a:lnTo>
                  <a:pt x="1230082" y="115853"/>
                </a:lnTo>
                <a:lnTo>
                  <a:pt x="1249584" y="88915"/>
                </a:lnTo>
                <a:lnTo>
                  <a:pt x="1262753" y="48952"/>
                </a:lnTo>
                <a:lnTo>
                  <a:pt x="1267587" y="0"/>
                </a:lnTo>
                <a:lnTo>
                  <a:pt x="1272403" y="48952"/>
                </a:lnTo>
                <a:lnTo>
                  <a:pt x="1285541" y="88915"/>
                </a:lnTo>
                <a:lnTo>
                  <a:pt x="1305038" y="115853"/>
                </a:lnTo>
                <a:lnTo>
                  <a:pt x="1328927" y="125729"/>
                </a:lnTo>
                <a:lnTo>
                  <a:pt x="2529459" y="125729"/>
                </a:lnTo>
                <a:lnTo>
                  <a:pt x="2553348" y="135606"/>
                </a:lnTo>
                <a:lnTo>
                  <a:pt x="2572845" y="162544"/>
                </a:lnTo>
                <a:lnTo>
                  <a:pt x="2585983" y="202507"/>
                </a:lnTo>
                <a:lnTo>
                  <a:pt x="2590800" y="251459"/>
                </a:lnTo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72171" y="2284476"/>
            <a:ext cx="495300" cy="186055"/>
          </a:xfrm>
          <a:custGeom>
            <a:avLst/>
            <a:gdLst/>
            <a:ahLst/>
            <a:cxnLst/>
            <a:rect l="l" t="t" r="r" b="b"/>
            <a:pathLst>
              <a:path w="495300" h="186055">
                <a:moveTo>
                  <a:pt x="495300" y="0"/>
                </a:moveTo>
                <a:lnTo>
                  <a:pt x="491599" y="36171"/>
                </a:lnTo>
                <a:lnTo>
                  <a:pt x="481504" y="65722"/>
                </a:lnTo>
                <a:lnTo>
                  <a:pt x="466528" y="85653"/>
                </a:lnTo>
                <a:lnTo>
                  <a:pt x="448182" y="92963"/>
                </a:lnTo>
                <a:lnTo>
                  <a:pt x="304292" y="92963"/>
                </a:lnTo>
                <a:lnTo>
                  <a:pt x="286000" y="100274"/>
                </a:lnTo>
                <a:lnTo>
                  <a:pt x="271018" y="120205"/>
                </a:lnTo>
                <a:lnTo>
                  <a:pt x="260893" y="149756"/>
                </a:lnTo>
                <a:lnTo>
                  <a:pt x="257175" y="185927"/>
                </a:lnTo>
                <a:lnTo>
                  <a:pt x="253474" y="149756"/>
                </a:lnTo>
                <a:lnTo>
                  <a:pt x="243379" y="120205"/>
                </a:lnTo>
                <a:lnTo>
                  <a:pt x="228403" y="100274"/>
                </a:lnTo>
                <a:lnTo>
                  <a:pt x="210057" y="92963"/>
                </a:lnTo>
                <a:lnTo>
                  <a:pt x="47117" y="92963"/>
                </a:lnTo>
                <a:lnTo>
                  <a:pt x="28771" y="85653"/>
                </a:lnTo>
                <a:lnTo>
                  <a:pt x="13795" y="65722"/>
                </a:lnTo>
                <a:lnTo>
                  <a:pt x="3700" y="36171"/>
                </a:lnTo>
                <a:lnTo>
                  <a:pt x="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02660" y="1129955"/>
            <a:ext cx="7233284" cy="4716780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528445">
              <a:lnSpc>
                <a:spcPct val="100000"/>
              </a:lnSpc>
              <a:spcBef>
                <a:spcPts val="1335"/>
              </a:spcBef>
            </a:pP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Endereço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destino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do</a:t>
            </a:r>
            <a:r>
              <a:rPr sz="1800" i="1" spc="5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link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rlito"/>
              <a:cs typeface="Carlito"/>
            </a:endParaRPr>
          </a:p>
          <a:p>
            <a:pPr marL="127635">
              <a:lnSpc>
                <a:spcPts val="2775"/>
              </a:lnSpc>
              <a:tabLst>
                <a:tab pos="630555" algn="l"/>
                <a:tab pos="4464050" algn="l"/>
                <a:tab pos="5136515" algn="l"/>
              </a:tabLst>
            </a:pPr>
            <a:r>
              <a:rPr sz="3600" spc="-75" baseline="-17361" dirty="0">
                <a:solidFill>
                  <a:srgbClr val="0000FF"/>
                </a:solidFill>
                <a:latin typeface="Arial"/>
                <a:cs typeface="Arial"/>
              </a:rPr>
              <a:t>&lt;a	</a:t>
            </a:r>
            <a:r>
              <a:rPr sz="3600" spc="322" baseline="-17361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3600" spc="322" baseline="-17361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3000" spc="322" baseline="-20833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2000" spc="215" dirty="0">
                <a:solidFill>
                  <a:srgbClr val="548ED4"/>
                </a:solidFill>
                <a:latin typeface="Arial"/>
                <a:cs typeface="Arial"/>
                <a:hlinkClick r:id="rId2"/>
              </a:rPr>
              <a:t>http://www.ufu.br</a:t>
            </a:r>
            <a:r>
              <a:rPr sz="3000" spc="322" baseline="-20833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3600" spc="322" baseline="-17361" dirty="0">
                <a:solidFill>
                  <a:srgbClr val="0000FF"/>
                </a:solidFill>
                <a:latin typeface="Arial"/>
                <a:cs typeface="Arial"/>
              </a:rPr>
              <a:t>&gt;	</a:t>
            </a:r>
            <a:r>
              <a:rPr sz="3600" b="1" spc="-487" baseline="-17361" dirty="0">
                <a:latin typeface="Arial"/>
                <a:cs typeface="Arial"/>
              </a:rPr>
              <a:t>UFU	</a:t>
            </a:r>
            <a:r>
              <a:rPr sz="3600" spc="179" baseline="-17361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3600" baseline="-17361">
              <a:latin typeface="Arial"/>
              <a:cs typeface="Arial"/>
            </a:endParaRPr>
          </a:p>
          <a:p>
            <a:pPr marL="1624330">
              <a:lnSpc>
                <a:spcPts val="2295"/>
              </a:lnSpc>
            </a:pPr>
            <a:r>
              <a:rPr sz="2000" spc="130" dirty="0">
                <a:solidFill>
                  <a:srgbClr val="548ED4"/>
                </a:solidFill>
                <a:latin typeface="Arial"/>
                <a:cs typeface="Arial"/>
              </a:rPr>
              <a:t>buscaproduto.html</a:t>
            </a:r>
            <a:endParaRPr sz="2000">
              <a:latin typeface="Arial"/>
              <a:cs typeface="Arial"/>
            </a:endParaRPr>
          </a:p>
          <a:p>
            <a:pPr marL="4316095" marR="594360">
              <a:lnSpc>
                <a:spcPct val="100000"/>
              </a:lnSpc>
              <a:spcBef>
                <a:spcPts val="944"/>
              </a:spcBef>
            </a:pPr>
            <a:r>
              <a:rPr sz="1600" i="1" spc="-5" dirty="0">
                <a:solidFill>
                  <a:srgbClr val="205868"/>
                </a:solidFill>
                <a:latin typeface="Carlito"/>
                <a:cs typeface="Carlito"/>
              </a:rPr>
              <a:t>Nome do link </a:t>
            </a:r>
            <a:r>
              <a:rPr sz="1600" i="1" spc="-10" dirty="0">
                <a:solidFill>
                  <a:srgbClr val="205868"/>
                </a:solidFill>
                <a:latin typeface="Carlito"/>
                <a:cs typeface="Carlito"/>
              </a:rPr>
              <a:t>que aparecerá  para </a:t>
            </a:r>
            <a:r>
              <a:rPr sz="1600" i="1" spc="-5" dirty="0">
                <a:solidFill>
                  <a:srgbClr val="205868"/>
                </a:solidFill>
                <a:latin typeface="Carlito"/>
                <a:cs typeface="Carlito"/>
              </a:rPr>
              <a:t>o</a:t>
            </a:r>
            <a:r>
              <a:rPr sz="1600" i="1" spc="2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600" i="1" spc="-10" dirty="0">
                <a:solidFill>
                  <a:srgbClr val="205868"/>
                </a:solidFill>
                <a:latin typeface="Carlito"/>
                <a:cs typeface="Carlito"/>
              </a:rPr>
              <a:t>usuário</a:t>
            </a:r>
            <a:endParaRPr sz="1600">
              <a:latin typeface="Carlito"/>
              <a:cs typeface="Carlito"/>
            </a:endParaRPr>
          </a:p>
          <a:p>
            <a:pPr marL="355600" indent="-266700">
              <a:lnSpc>
                <a:spcPct val="100000"/>
              </a:lnSpc>
              <a:spcBef>
                <a:spcPts val="106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355600" algn="l"/>
              </a:tabLst>
            </a:pPr>
            <a:r>
              <a:rPr sz="2200" spc="-15" dirty="0">
                <a:solidFill>
                  <a:srgbClr val="0000FF"/>
                </a:solidFill>
                <a:latin typeface="Carlito"/>
                <a:cs typeface="Carlito"/>
              </a:rPr>
              <a:t>Endereço</a:t>
            </a:r>
            <a:r>
              <a:rPr sz="2200" spc="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rlito"/>
                <a:cs typeface="Carlito"/>
              </a:rPr>
              <a:t>absoluto</a:t>
            </a:r>
            <a:endParaRPr sz="2200">
              <a:latin typeface="Carlito"/>
              <a:cs typeface="Carlito"/>
            </a:endParaRPr>
          </a:p>
          <a:p>
            <a:pPr marL="806450" lvl="1" indent="-270510">
              <a:lnSpc>
                <a:spcPct val="100000"/>
              </a:lnSpc>
              <a:spcBef>
                <a:spcPts val="615"/>
              </a:spcBef>
              <a:buClr>
                <a:srgbClr val="92CDDD"/>
              </a:buClr>
              <a:buSzPct val="119444"/>
              <a:buFont typeface="Arial"/>
              <a:buChar char="•"/>
              <a:tabLst>
                <a:tab pos="806450" algn="l"/>
                <a:tab pos="807085" algn="l"/>
              </a:tabLst>
            </a:pPr>
            <a:r>
              <a:rPr sz="1800" spc="-5" dirty="0">
                <a:latin typeface="Carlito"/>
                <a:cs typeface="Carlito"/>
              </a:rPr>
              <a:t>Inclui nome de domínio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protocolo</a:t>
            </a:r>
            <a:endParaRPr sz="1800">
              <a:latin typeface="Carlito"/>
              <a:cs typeface="Carlito"/>
            </a:endParaRPr>
          </a:p>
          <a:p>
            <a:pPr marL="806450" lvl="1" indent="-270510">
              <a:lnSpc>
                <a:spcPct val="100000"/>
              </a:lnSpc>
              <a:spcBef>
                <a:spcPts val="600"/>
              </a:spcBef>
              <a:buClr>
                <a:srgbClr val="92CDDD"/>
              </a:buClr>
              <a:buSzPct val="119444"/>
              <a:buFont typeface="Arial"/>
              <a:buChar char="•"/>
              <a:tabLst>
                <a:tab pos="806450" algn="l"/>
                <a:tab pos="807085" algn="l"/>
              </a:tabLst>
            </a:pPr>
            <a:r>
              <a:rPr sz="1800" spc="-10" dirty="0">
                <a:latin typeface="Carlito"/>
                <a:cs typeface="Carlito"/>
              </a:rPr>
              <a:t>Direcionamento </a:t>
            </a:r>
            <a:r>
              <a:rPr sz="1800" spc="-15" dirty="0">
                <a:latin typeface="Carlito"/>
                <a:cs typeface="Carlito"/>
              </a:rPr>
              <a:t>para </a:t>
            </a:r>
            <a:r>
              <a:rPr sz="1800" spc="-10" dirty="0">
                <a:latin typeface="Carlito"/>
                <a:cs typeface="Carlito"/>
              </a:rPr>
              <a:t>outro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website</a:t>
            </a:r>
            <a:endParaRPr sz="1800">
              <a:latin typeface="Carlito"/>
              <a:cs typeface="Carlito"/>
            </a:endParaRPr>
          </a:p>
          <a:p>
            <a:pPr marL="355600" indent="-266700">
              <a:lnSpc>
                <a:spcPct val="100000"/>
              </a:lnSpc>
              <a:spcBef>
                <a:spcPts val="17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355600" algn="l"/>
              </a:tabLst>
            </a:pPr>
            <a:r>
              <a:rPr sz="2200" spc="-15" dirty="0">
                <a:solidFill>
                  <a:srgbClr val="0000FF"/>
                </a:solidFill>
                <a:latin typeface="Carlito"/>
                <a:cs typeface="Carlito"/>
              </a:rPr>
              <a:t>Endereço</a:t>
            </a:r>
            <a:r>
              <a:rPr sz="2200" spc="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arlito"/>
                <a:cs typeface="Carlito"/>
              </a:rPr>
              <a:t>Relativo</a:t>
            </a:r>
            <a:endParaRPr sz="2200">
              <a:latin typeface="Carlito"/>
              <a:cs typeface="Carlito"/>
            </a:endParaRPr>
          </a:p>
          <a:p>
            <a:pPr marL="806450" lvl="1" indent="-270510">
              <a:lnSpc>
                <a:spcPct val="100000"/>
              </a:lnSpc>
              <a:spcBef>
                <a:spcPts val="615"/>
              </a:spcBef>
              <a:buClr>
                <a:srgbClr val="92CDDD"/>
              </a:buClr>
              <a:buSzPct val="119444"/>
              <a:buFont typeface="Arial"/>
              <a:buChar char="•"/>
              <a:tabLst>
                <a:tab pos="806450" algn="l"/>
                <a:tab pos="807085" algn="l"/>
              </a:tabLst>
            </a:pPr>
            <a:r>
              <a:rPr sz="1800" spc="-5" dirty="0">
                <a:latin typeface="Carlito"/>
                <a:cs typeface="Carlito"/>
              </a:rPr>
              <a:t>Sem nome de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domínio</a:t>
            </a:r>
            <a:endParaRPr sz="1800">
              <a:latin typeface="Carlito"/>
              <a:cs typeface="Carlito"/>
            </a:endParaRPr>
          </a:p>
          <a:p>
            <a:pPr marL="806450" lvl="1" indent="-270510">
              <a:lnSpc>
                <a:spcPct val="100000"/>
              </a:lnSpc>
              <a:spcBef>
                <a:spcPts val="600"/>
              </a:spcBef>
              <a:buClr>
                <a:srgbClr val="92CDDD"/>
              </a:buClr>
              <a:buSzPct val="119444"/>
              <a:buFont typeface="Arial"/>
              <a:buChar char="•"/>
              <a:tabLst>
                <a:tab pos="806450" algn="l"/>
                <a:tab pos="807085" algn="l"/>
              </a:tabLst>
            </a:pPr>
            <a:r>
              <a:rPr sz="1800" spc="-10" dirty="0">
                <a:latin typeface="Carlito"/>
                <a:cs typeface="Carlito"/>
              </a:rPr>
              <a:t>Direcionamento </a:t>
            </a:r>
            <a:r>
              <a:rPr sz="1800" b="1" spc="-10" dirty="0">
                <a:latin typeface="Carlito"/>
                <a:cs typeface="Carlito"/>
              </a:rPr>
              <a:t>dentro </a:t>
            </a:r>
            <a:r>
              <a:rPr sz="1800" b="1" dirty="0">
                <a:latin typeface="Carlito"/>
                <a:cs typeface="Carlito"/>
              </a:rPr>
              <a:t>do </a:t>
            </a:r>
            <a:r>
              <a:rPr sz="1800" b="1" spc="-5" dirty="0">
                <a:latin typeface="Carlito"/>
                <a:cs typeface="Carlito"/>
              </a:rPr>
              <a:t>próprio</a:t>
            </a:r>
            <a:r>
              <a:rPr sz="1800" b="1" spc="-3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site</a:t>
            </a:r>
            <a:endParaRPr sz="1800">
              <a:latin typeface="Carlito"/>
              <a:cs typeface="Carlito"/>
            </a:endParaRPr>
          </a:p>
          <a:p>
            <a:pPr marL="806450" lvl="1" indent="-270510">
              <a:lnSpc>
                <a:spcPct val="100000"/>
              </a:lnSpc>
              <a:spcBef>
                <a:spcPts val="600"/>
              </a:spcBef>
              <a:buClr>
                <a:srgbClr val="92CDDD"/>
              </a:buClr>
              <a:buSzPct val="119444"/>
              <a:buFont typeface="Arial"/>
              <a:buChar char="•"/>
              <a:tabLst>
                <a:tab pos="806450" algn="l"/>
                <a:tab pos="807085" algn="l"/>
              </a:tabLst>
            </a:pPr>
            <a:r>
              <a:rPr sz="1800" spc="-15" dirty="0">
                <a:latin typeface="Carlito"/>
                <a:cs typeface="Carlito"/>
              </a:rPr>
              <a:t>Preferível </a:t>
            </a:r>
            <a:r>
              <a:rPr sz="1800" spc="-10" dirty="0">
                <a:latin typeface="Carlito"/>
                <a:cs typeface="Carlito"/>
              </a:rPr>
              <a:t>sempre </a:t>
            </a:r>
            <a:r>
              <a:rPr sz="1800" spc="-5" dirty="0">
                <a:latin typeface="Carlito"/>
                <a:cs typeface="Carlito"/>
              </a:rPr>
              <a:t>que possível </a:t>
            </a:r>
            <a:r>
              <a:rPr sz="1600" spc="-10" dirty="0">
                <a:latin typeface="Carlito"/>
                <a:cs typeface="Carlito"/>
              </a:rPr>
              <a:t>(não </a:t>
            </a:r>
            <a:r>
              <a:rPr sz="1600" spc="-5" dirty="0">
                <a:latin typeface="Carlito"/>
                <a:cs typeface="Carlito"/>
              </a:rPr>
              <a:t>vincula o </a:t>
            </a:r>
            <a:r>
              <a:rPr sz="1600" spc="-10" dirty="0">
                <a:latin typeface="Carlito"/>
                <a:cs typeface="Carlito"/>
              </a:rPr>
              <a:t>site </a:t>
            </a:r>
            <a:r>
              <a:rPr sz="1600" spc="-5" dirty="0">
                <a:latin typeface="Carlito"/>
                <a:cs typeface="Carlito"/>
              </a:rPr>
              <a:t>a um </a:t>
            </a:r>
            <a:r>
              <a:rPr sz="1600" spc="-10" dirty="0">
                <a:latin typeface="Carlito"/>
                <a:cs typeface="Carlito"/>
              </a:rPr>
              <a:t>nome </a:t>
            </a:r>
            <a:r>
              <a:rPr sz="1600" spc="-5" dirty="0">
                <a:latin typeface="Carlito"/>
                <a:cs typeface="Carlito"/>
              </a:rPr>
              <a:t>de</a:t>
            </a:r>
            <a:r>
              <a:rPr sz="1600" spc="16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domínio)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67127" y="1629155"/>
            <a:ext cx="2627630" cy="3712845"/>
            <a:chOff x="2167127" y="1629155"/>
            <a:chExt cx="2627630" cy="3712845"/>
          </a:xfrm>
        </p:grpSpPr>
        <p:sp>
          <p:nvSpPr>
            <p:cNvPr id="3" name="object 3"/>
            <p:cNvSpPr/>
            <p:nvPr/>
          </p:nvSpPr>
          <p:spPr>
            <a:xfrm>
              <a:off x="2167127" y="1629155"/>
              <a:ext cx="2627376" cy="3712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38755" y="1700784"/>
              <a:ext cx="2488692" cy="3573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5580" y="1697609"/>
              <a:ext cx="2495550" cy="3580129"/>
            </a:xfrm>
            <a:custGeom>
              <a:avLst/>
              <a:gdLst/>
              <a:ahLst/>
              <a:cxnLst/>
              <a:rect l="l" t="t" r="r" b="b"/>
              <a:pathLst>
                <a:path w="2495550" h="3580129">
                  <a:moveTo>
                    <a:pt x="0" y="3580129"/>
                  </a:moveTo>
                  <a:lnTo>
                    <a:pt x="2495042" y="3580129"/>
                  </a:lnTo>
                  <a:lnTo>
                    <a:pt x="2495042" y="0"/>
                  </a:lnTo>
                  <a:lnTo>
                    <a:pt x="0" y="0"/>
                  </a:lnTo>
                  <a:lnTo>
                    <a:pt x="0" y="358012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80485" y="2254376"/>
              <a:ext cx="533400" cy="2412365"/>
            </a:xfrm>
            <a:custGeom>
              <a:avLst/>
              <a:gdLst/>
              <a:ahLst/>
              <a:cxnLst/>
              <a:rect l="l" t="t" r="r" b="b"/>
              <a:pathLst>
                <a:path w="533400" h="2412365">
                  <a:moveTo>
                    <a:pt x="532892" y="1603248"/>
                  </a:moveTo>
                  <a:lnTo>
                    <a:pt x="532638" y="1555496"/>
                  </a:lnTo>
                  <a:lnTo>
                    <a:pt x="531749" y="1506855"/>
                  </a:lnTo>
                  <a:lnTo>
                    <a:pt x="530225" y="1457579"/>
                  </a:lnTo>
                  <a:lnTo>
                    <a:pt x="527939" y="1407414"/>
                  </a:lnTo>
                  <a:lnTo>
                    <a:pt x="524891" y="1356741"/>
                  </a:lnTo>
                  <a:lnTo>
                    <a:pt x="521081" y="1305433"/>
                  </a:lnTo>
                  <a:lnTo>
                    <a:pt x="516382" y="1253617"/>
                  </a:lnTo>
                  <a:lnTo>
                    <a:pt x="510667" y="1201039"/>
                  </a:lnTo>
                  <a:lnTo>
                    <a:pt x="503682" y="1139825"/>
                  </a:lnTo>
                  <a:lnTo>
                    <a:pt x="495681" y="1079500"/>
                  </a:lnTo>
                  <a:lnTo>
                    <a:pt x="486791" y="1020064"/>
                  </a:lnTo>
                  <a:lnTo>
                    <a:pt x="477139" y="961517"/>
                  </a:lnTo>
                  <a:lnTo>
                    <a:pt x="466725" y="904113"/>
                  </a:lnTo>
                  <a:lnTo>
                    <a:pt x="455549" y="847725"/>
                  </a:lnTo>
                  <a:lnTo>
                    <a:pt x="443611" y="792734"/>
                  </a:lnTo>
                  <a:lnTo>
                    <a:pt x="431038" y="738886"/>
                  </a:lnTo>
                  <a:lnTo>
                    <a:pt x="417830" y="686308"/>
                  </a:lnTo>
                  <a:lnTo>
                    <a:pt x="403987" y="635127"/>
                  </a:lnTo>
                  <a:lnTo>
                    <a:pt x="389382" y="585470"/>
                  </a:lnTo>
                  <a:lnTo>
                    <a:pt x="374396" y="537464"/>
                  </a:lnTo>
                  <a:lnTo>
                    <a:pt x="358902" y="490982"/>
                  </a:lnTo>
                  <a:lnTo>
                    <a:pt x="351091" y="469252"/>
                  </a:lnTo>
                  <a:lnTo>
                    <a:pt x="340868" y="433324"/>
                  </a:lnTo>
                  <a:lnTo>
                    <a:pt x="328930" y="393700"/>
                  </a:lnTo>
                  <a:lnTo>
                    <a:pt x="316738" y="355473"/>
                  </a:lnTo>
                  <a:lnTo>
                    <a:pt x="304292" y="318897"/>
                  </a:lnTo>
                  <a:lnTo>
                    <a:pt x="278638" y="250825"/>
                  </a:lnTo>
                  <a:lnTo>
                    <a:pt x="278422" y="250317"/>
                  </a:lnTo>
                  <a:lnTo>
                    <a:pt x="278422" y="294487"/>
                  </a:lnTo>
                  <a:lnTo>
                    <a:pt x="274320" y="285877"/>
                  </a:lnTo>
                  <a:lnTo>
                    <a:pt x="256286" y="250698"/>
                  </a:lnTo>
                  <a:lnTo>
                    <a:pt x="244690" y="230009"/>
                  </a:lnTo>
                  <a:lnTo>
                    <a:pt x="244983" y="229489"/>
                  </a:lnTo>
                  <a:lnTo>
                    <a:pt x="248615" y="220751"/>
                  </a:lnTo>
                  <a:lnTo>
                    <a:pt x="250952" y="225933"/>
                  </a:lnTo>
                  <a:lnTo>
                    <a:pt x="263906" y="256921"/>
                  </a:lnTo>
                  <a:lnTo>
                    <a:pt x="276733" y="289814"/>
                  </a:lnTo>
                  <a:lnTo>
                    <a:pt x="278422" y="294487"/>
                  </a:lnTo>
                  <a:lnTo>
                    <a:pt x="278422" y="250317"/>
                  </a:lnTo>
                  <a:lnTo>
                    <a:pt x="265430" y="219456"/>
                  </a:lnTo>
                  <a:lnTo>
                    <a:pt x="255727" y="197942"/>
                  </a:lnTo>
                  <a:lnTo>
                    <a:pt x="257556" y="189738"/>
                  </a:lnTo>
                  <a:lnTo>
                    <a:pt x="259334" y="175514"/>
                  </a:lnTo>
                  <a:lnTo>
                    <a:pt x="259715" y="160909"/>
                  </a:lnTo>
                  <a:lnTo>
                    <a:pt x="258572" y="146177"/>
                  </a:lnTo>
                  <a:lnTo>
                    <a:pt x="256159" y="131572"/>
                  </a:lnTo>
                  <a:lnTo>
                    <a:pt x="252476" y="117475"/>
                  </a:lnTo>
                  <a:lnTo>
                    <a:pt x="247523" y="104140"/>
                  </a:lnTo>
                  <a:lnTo>
                    <a:pt x="243840" y="96393"/>
                  </a:lnTo>
                  <a:lnTo>
                    <a:pt x="243840" y="161925"/>
                  </a:lnTo>
                  <a:lnTo>
                    <a:pt x="243535" y="172275"/>
                  </a:lnTo>
                  <a:lnTo>
                    <a:pt x="225044" y="136525"/>
                  </a:lnTo>
                  <a:lnTo>
                    <a:pt x="197358" y="91313"/>
                  </a:lnTo>
                  <a:lnTo>
                    <a:pt x="169418" y="54864"/>
                  </a:lnTo>
                  <a:lnTo>
                    <a:pt x="152730" y="37604"/>
                  </a:lnTo>
                  <a:lnTo>
                    <a:pt x="156083" y="38481"/>
                  </a:lnTo>
                  <a:lnTo>
                    <a:pt x="197358" y="61595"/>
                  </a:lnTo>
                  <a:lnTo>
                    <a:pt x="227838" y="99568"/>
                  </a:lnTo>
                  <a:lnTo>
                    <a:pt x="240792" y="135509"/>
                  </a:lnTo>
                  <a:lnTo>
                    <a:pt x="243840" y="161925"/>
                  </a:lnTo>
                  <a:lnTo>
                    <a:pt x="243840" y="96393"/>
                  </a:lnTo>
                  <a:lnTo>
                    <a:pt x="216916" y="58166"/>
                  </a:lnTo>
                  <a:lnTo>
                    <a:pt x="184785" y="33782"/>
                  </a:lnTo>
                  <a:lnTo>
                    <a:pt x="183235" y="33020"/>
                  </a:lnTo>
                  <a:lnTo>
                    <a:pt x="172720" y="27813"/>
                  </a:lnTo>
                  <a:lnTo>
                    <a:pt x="160147" y="23241"/>
                  </a:lnTo>
                  <a:lnTo>
                    <a:pt x="146939" y="19812"/>
                  </a:lnTo>
                  <a:lnTo>
                    <a:pt x="133477" y="17780"/>
                  </a:lnTo>
                  <a:lnTo>
                    <a:pt x="126949" y="17551"/>
                  </a:lnTo>
                  <a:lnTo>
                    <a:pt x="126365" y="17145"/>
                  </a:lnTo>
                  <a:lnTo>
                    <a:pt x="89408" y="3302"/>
                  </a:lnTo>
                  <a:lnTo>
                    <a:pt x="82677" y="2794"/>
                  </a:lnTo>
                  <a:lnTo>
                    <a:pt x="81280" y="18542"/>
                  </a:lnTo>
                  <a:lnTo>
                    <a:pt x="88011" y="19177"/>
                  </a:lnTo>
                  <a:lnTo>
                    <a:pt x="93853" y="20320"/>
                  </a:lnTo>
                  <a:lnTo>
                    <a:pt x="99949" y="21971"/>
                  </a:lnTo>
                  <a:lnTo>
                    <a:pt x="106045" y="24384"/>
                  </a:lnTo>
                  <a:lnTo>
                    <a:pt x="106845" y="24777"/>
                  </a:lnTo>
                  <a:lnTo>
                    <a:pt x="107442" y="33909"/>
                  </a:lnTo>
                  <a:lnTo>
                    <a:pt x="120650" y="33020"/>
                  </a:lnTo>
                  <a:lnTo>
                    <a:pt x="151003" y="58293"/>
                  </a:lnTo>
                  <a:lnTo>
                    <a:pt x="184404" y="100584"/>
                  </a:lnTo>
                  <a:lnTo>
                    <a:pt x="211201" y="144526"/>
                  </a:lnTo>
                  <a:lnTo>
                    <a:pt x="237871" y="196850"/>
                  </a:lnTo>
                  <a:lnTo>
                    <a:pt x="239102" y="199605"/>
                  </a:lnTo>
                  <a:lnTo>
                    <a:pt x="239014" y="200025"/>
                  </a:lnTo>
                  <a:lnTo>
                    <a:pt x="235204" y="211963"/>
                  </a:lnTo>
                  <a:lnTo>
                    <a:pt x="234873" y="212725"/>
                  </a:lnTo>
                  <a:lnTo>
                    <a:pt x="228600" y="202057"/>
                  </a:lnTo>
                  <a:lnTo>
                    <a:pt x="219202" y="187071"/>
                  </a:lnTo>
                  <a:lnTo>
                    <a:pt x="190627" y="145161"/>
                  </a:lnTo>
                  <a:lnTo>
                    <a:pt x="161544" y="108585"/>
                  </a:lnTo>
                  <a:lnTo>
                    <a:pt x="131953" y="77724"/>
                  </a:lnTo>
                  <a:lnTo>
                    <a:pt x="101981" y="52705"/>
                  </a:lnTo>
                  <a:lnTo>
                    <a:pt x="61341" y="29083"/>
                  </a:lnTo>
                  <a:lnTo>
                    <a:pt x="55918" y="26873"/>
                  </a:lnTo>
                  <a:lnTo>
                    <a:pt x="57086" y="25654"/>
                  </a:lnTo>
                  <a:lnTo>
                    <a:pt x="81661" y="0"/>
                  </a:lnTo>
                  <a:lnTo>
                    <a:pt x="0" y="24130"/>
                  </a:lnTo>
                  <a:lnTo>
                    <a:pt x="68326" y="74930"/>
                  </a:lnTo>
                  <a:lnTo>
                    <a:pt x="54546" y="43370"/>
                  </a:lnTo>
                  <a:lnTo>
                    <a:pt x="55372" y="43688"/>
                  </a:lnTo>
                  <a:lnTo>
                    <a:pt x="92964" y="65786"/>
                  </a:lnTo>
                  <a:lnTo>
                    <a:pt x="130810" y="98806"/>
                  </a:lnTo>
                  <a:lnTo>
                    <a:pt x="159131" y="130429"/>
                  </a:lnTo>
                  <a:lnTo>
                    <a:pt x="187325" y="167767"/>
                  </a:lnTo>
                  <a:lnTo>
                    <a:pt x="215138" y="210566"/>
                  </a:lnTo>
                  <a:lnTo>
                    <a:pt x="226606" y="230111"/>
                  </a:lnTo>
                  <a:lnTo>
                    <a:pt x="224536" y="233934"/>
                  </a:lnTo>
                  <a:lnTo>
                    <a:pt x="192405" y="269367"/>
                  </a:lnTo>
                  <a:lnTo>
                    <a:pt x="186220" y="273418"/>
                  </a:lnTo>
                  <a:lnTo>
                    <a:pt x="195961" y="240792"/>
                  </a:lnTo>
                  <a:lnTo>
                    <a:pt x="134366" y="299593"/>
                  </a:lnTo>
                  <a:lnTo>
                    <a:pt x="218313" y="313563"/>
                  </a:lnTo>
                  <a:lnTo>
                    <a:pt x="191579" y="291719"/>
                  </a:lnTo>
                  <a:lnTo>
                    <a:pt x="189522" y="290042"/>
                  </a:lnTo>
                  <a:lnTo>
                    <a:pt x="191262" y="289052"/>
                  </a:lnTo>
                  <a:lnTo>
                    <a:pt x="222377" y="263398"/>
                  </a:lnTo>
                  <a:lnTo>
                    <a:pt x="235458" y="245960"/>
                  </a:lnTo>
                  <a:lnTo>
                    <a:pt x="242443" y="258445"/>
                  </a:lnTo>
                  <a:lnTo>
                    <a:pt x="260223" y="293116"/>
                  </a:lnTo>
                  <a:lnTo>
                    <a:pt x="277749" y="329946"/>
                  </a:lnTo>
                  <a:lnTo>
                    <a:pt x="294894" y="368681"/>
                  </a:lnTo>
                  <a:lnTo>
                    <a:pt x="311658" y="409321"/>
                  </a:lnTo>
                  <a:lnTo>
                    <a:pt x="328041" y="451993"/>
                  </a:lnTo>
                  <a:lnTo>
                    <a:pt x="348488" y="520954"/>
                  </a:lnTo>
                  <a:lnTo>
                    <a:pt x="359410" y="564642"/>
                  </a:lnTo>
                  <a:lnTo>
                    <a:pt x="369824" y="609473"/>
                  </a:lnTo>
                  <a:lnTo>
                    <a:pt x="379984" y="655574"/>
                  </a:lnTo>
                  <a:lnTo>
                    <a:pt x="389763" y="702945"/>
                  </a:lnTo>
                  <a:lnTo>
                    <a:pt x="398907" y="751205"/>
                  </a:lnTo>
                  <a:lnTo>
                    <a:pt x="407670" y="800481"/>
                  </a:lnTo>
                  <a:lnTo>
                    <a:pt x="416052" y="850773"/>
                  </a:lnTo>
                  <a:lnTo>
                    <a:pt x="423799" y="901954"/>
                  </a:lnTo>
                  <a:lnTo>
                    <a:pt x="431038" y="954024"/>
                  </a:lnTo>
                  <a:lnTo>
                    <a:pt x="437642" y="1006602"/>
                  </a:lnTo>
                  <a:lnTo>
                    <a:pt x="443738" y="1060069"/>
                  </a:lnTo>
                  <a:lnTo>
                    <a:pt x="449580" y="1111885"/>
                  </a:lnTo>
                  <a:lnTo>
                    <a:pt x="454279" y="1162812"/>
                  </a:lnTo>
                  <a:lnTo>
                    <a:pt x="458089" y="1213104"/>
                  </a:lnTo>
                  <a:lnTo>
                    <a:pt x="461518" y="1262761"/>
                  </a:lnTo>
                  <a:lnTo>
                    <a:pt x="464058" y="1311402"/>
                  </a:lnTo>
                  <a:lnTo>
                    <a:pt x="466090" y="1359281"/>
                  </a:lnTo>
                  <a:lnTo>
                    <a:pt x="467360" y="1406144"/>
                  </a:lnTo>
                  <a:lnTo>
                    <a:pt x="467982" y="1451737"/>
                  </a:lnTo>
                  <a:lnTo>
                    <a:pt x="467995" y="1496568"/>
                  </a:lnTo>
                  <a:lnTo>
                    <a:pt x="467474" y="1540383"/>
                  </a:lnTo>
                  <a:lnTo>
                    <a:pt x="466318" y="1582928"/>
                  </a:lnTo>
                  <a:lnTo>
                    <a:pt x="464566" y="1623568"/>
                  </a:lnTo>
                  <a:lnTo>
                    <a:pt x="461937" y="1664335"/>
                  </a:lnTo>
                  <a:lnTo>
                    <a:pt x="455549" y="1738630"/>
                  </a:lnTo>
                  <a:lnTo>
                    <a:pt x="446532" y="1807845"/>
                  </a:lnTo>
                  <a:lnTo>
                    <a:pt x="435356" y="1870329"/>
                  </a:lnTo>
                  <a:lnTo>
                    <a:pt x="422148" y="1925828"/>
                  </a:lnTo>
                  <a:lnTo>
                    <a:pt x="406781" y="1973707"/>
                  </a:lnTo>
                  <a:lnTo>
                    <a:pt x="389509" y="2013331"/>
                  </a:lnTo>
                  <a:lnTo>
                    <a:pt x="365760" y="2050415"/>
                  </a:lnTo>
                  <a:lnTo>
                    <a:pt x="365264" y="2050961"/>
                  </a:lnTo>
                  <a:lnTo>
                    <a:pt x="367919" y="2018157"/>
                  </a:lnTo>
                  <a:lnTo>
                    <a:pt x="364363" y="2023376"/>
                  </a:lnTo>
                  <a:lnTo>
                    <a:pt x="364363" y="2063953"/>
                  </a:lnTo>
                  <a:lnTo>
                    <a:pt x="364236" y="2063877"/>
                  </a:lnTo>
                  <a:lnTo>
                    <a:pt x="364363" y="2063953"/>
                  </a:lnTo>
                  <a:lnTo>
                    <a:pt x="364363" y="2023376"/>
                  </a:lnTo>
                  <a:lnTo>
                    <a:pt x="319913" y="2088515"/>
                  </a:lnTo>
                  <a:lnTo>
                    <a:pt x="405003" y="2084705"/>
                  </a:lnTo>
                  <a:lnTo>
                    <a:pt x="374916" y="2069338"/>
                  </a:lnTo>
                  <a:lnTo>
                    <a:pt x="371627" y="2067661"/>
                  </a:lnTo>
                  <a:lnTo>
                    <a:pt x="372618" y="2066671"/>
                  </a:lnTo>
                  <a:lnTo>
                    <a:pt x="403860" y="2020062"/>
                  </a:lnTo>
                  <a:lnTo>
                    <a:pt x="421894" y="1978787"/>
                  </a:lnTo>
                  <a:lnTo>
                    <a:pt x="437515" y="1929765"/>
                  </a:lnTo>
                  <a:lnTo>
                    <a:pt x="450977" y="1873377"/>
                  </a:lnTo>
                  <a:lnTo>
                    <a:pt x="462280" y="1810004"/>
                  </a:lnTo>
                  <a:lnTo>
                    <a:pt x="471297" y="1740154"/>
                  </a:lnTo>
                  <a:lnTo>
                    <a:pt x="477901" y="1664335"/>
                  </a:lnTo>
                  <a:lnTo>
                    <a:pt x="480339" y="1623568"/>
                  </a:lnTo>
                  <a:lnTo>
                    <a:pt x="482219" y="1582547"/>
                  </a:lnTo>
                  <a:lnTo>
                    <a:pt x="483362" y="1540129"/>
                  </a:lnTo>
                  <a:lnTo>
                    <a:pt x="483870" y="1496568"/>
                  </a:lnTo>
                  <a:lnTo>
                    <a:pt x="483870" y="1451737"/>
                  </a:lnTo>
                  <a:lnTo>
                    <a:pt x="483235" y="1405636"/>
                  </a:lnTo>
                  <a:lnTo>
                    <a:pt x="481838" y="1358646"/>
                  </a:lnTo>
                  <a:lnTo>
                    <a:pt x="479933" y="1310640"/>
                  </a:lnTo>
                  <a:lnTo>
                    <a:pt x="477266" y="1261745"/>
                  </a:lnTo>
                  <a:lnTo>
                    <a:pt x="473964" y="1211961"/>
                  </a:lnTo>
                  <a:lnTo>
                    <a:pt x="470027" y="1161415"/>
                  </a:lnTo>
                  <a:lnTo>
                    <a:pt x="465328" y="1110107"/>
                  </a:lnTo>
                  <a:lnTo>
                    <a:pt x="459613" y="1058291"/>
                  </a:lnTo>
                  <a:lnTo>
                    <a:pt x="453517" y="1004697"/>
                  </a:lnTo>
                  <a:lnTo>
                    <a:pt x="446786" y="951738"/>
                  </a:lnTo>
                  <a:lnTo>
                    <a:pt x="439547" y="899541"/>
                  </a:lnTo>
                  <a:lnTo>
                    <a:pt x="431673" y="848233"/>
                  </a:lnTo>
                  <a:lnTo>
                    <a:pt x="423291" y="797814"/>
                  </a:lnTo>
                  <a:lnTo>
                    <a:pt x="414528" y="748284"/>
                  </a:lnTo>
                  <a:lnTo>
                    <a:pt x="406755" y="707682"/>
                  </a:lnTo>
                  <a:lnTo>
                    <a:pt x="415544" y="742696"/>
                  </a:lnTo>
                  <a:lnTo>
                    <a:pt x="428117" y="796290"/>
                  </a:lnTo>
                  <a:lnTo>
                    <a:pt x="440055" y="851154"/>
                  </a:lnTo>
                  <a:lnTo>
                    <a:pt x="451104" y="907161"/>
                  </a:lnTo>
                  <a:lnTo>
                    <a:pt x="461518" y="964438"/>
                  </a:lnTo>
                  <a:lnTo>
                    <a:pt x="471043" y="1022604"/>
                  </a:lnTo>
                  <a:lnTo>
                    <a:pt x="479933" y="1081786"/>
                  </a:lnTo>
                  <a:lnTo>
                    <a:pt x="487934" y="1141984"/>
                  </a:lnTo>
                  <a:lnTo>
                    <a:pt x="494919" y="1202817"/>
                  </a:lnTo>
                  <a:lnTo>
                    <a:pt x="500634" y="1255268"/>
                  </a:lnTo>
                  <a:lnTo>
                    <a:pt x="505206" y="1306842"/>
                  </a:lnTo>
                  <a:lnTo>
                    <a:pt x="509016" y="1357884"/>
                  </a:lnTo>
                  <a:lnTo>
                    <a:pt x="512064" y="1408430"/>
                  </a:lnTo>
                  <a:lnTo>
                    <a:pt x="514350" y="1458214"/>
                  </a:lnTo>
                  <a:lnTo>
                    <a:pt x="516001" y="1507363"/>
                  </a:lnTo>
                  <a:lnTo>
                    <a:pt x="516763" y="1555750"/>
                  </a:lnTo>
                  <a:lnTo>
                    <a:pt x="517017" y="1603375"/>
                  </a:lnTo>
                  <a:lnTo>
                    <a:pt x="516369" y="1650365"/>
                  </a:lnTo>
                  <a:lnTo>
                    <a:pt x="515213" y="1696466"/>
                  </a:lnTo>
                  <a:lnTo>
                    <a:pt x="513334" y="1740789"/>
                  </a:lnTo>
                  <a:lnTo>
                    <a:pt x="510667" y="1784731"/>
                  </a:lnTo>
                  <a:lnTo>
                    <a:pt x="507365" y="1827403"/>
                  </a:lnTo>
                  <a:lnTo>
                    <a:pt x="503428" y="1869059"/>
                  </a:lnTo>
                  <a:lnTo>
                    <a:pt x="498856" y="1909572"/>
                  </a:lnTo>
                  <a:lnTo>
                    <a:pt x="493649" y="1948815"/>
                  </a:lnTo>
                  <a:lnTo>
                    <a:pt x="487680" y="1986788"/>
                  </a:lnTo>
                  <a:lnTo>
                    <a:pt x="473964" y="2058416"/>
                  </a:lnTo>
                  <a:lnTo>
                    <a:pt x="457835" y="2124456"/>
                  </a:lnTo>
                  <a:lnTo>
                    <a:pt x="456565" y="2128850"/>
                  </a:lnTo>
                  <a:lnTo>
                    <a:pt x="456565" y="2240661"/>
                  </a:lnTo>
                  <a:lnTo>
                    <a:pt x="452247" y="2280031"/>
                  </a:lnTo>
                  <a:lnTo>
                    <a:pt x="430784" y="2325243"/>
                  </a:lnTo>
                  <a:lnTo>
                    <a:pt x="395732" y="2358136"/>
                  </a:lnTo>
                  <a:lnTo>
                    <a:pt x="378675" y="2366924"/>
                  </a:lnTo>
                  <a:lnTo>
                    <a:pt x="393954" y="2336546"/>
                  </a:lnTo>
                  <a:lnTo>
                    <a:pt x="355231" y="2362174"/>
                  </a:lnTo>
                  <a:lnTo>
                    <a:pt x="383413" y="2330450"/>
                  </a:lnTo>
                  <a:lnTo>
                    <a:pt x="409575" y="2290572"/>
                  </a:lnTo>
                  <a:lnTo>
                    <a:pt x="433197" y="2243328"/>
                  </a:lnTo>
                  <a:lnTo>
                    <a:pt x="449643" y="2202091"/>
                  </a:lnTo>
                  <a:lnTo>
                    <a:pt x="449961" y="2202942"/>
                  </a:lnTo>
                  <a:lnTo>
                    <a:pt x="453390" y="2215134"/>
                  </a:lnTo>
                  <a:lnTo>
                    <a:pt x="455422" y="2227580"/>
                  </a:lnTo>
                  <a:lnTo>
                    <a:pt x="456565" y="2240661"/>
                  </a:lnTo>
                  <a:lnTo>
                    <a:pt x="456565" y="2128850"/>
                  </a:lnTo>
                  <a:lnTo>
                    <a:pt x="448945" y="2155190"/>
                  </a:lnTo>
                  <a:lnTo>
                    <a:pt x="446989" y="2161133"/>
                  </a:lnTo>
                  <a:lnTo>
                    <a:pt x="446532" y="2160397"/>
                  </a:lnTo>
                  <a:lnTo>
                    <a:pt x="438277" y="2149602"/>
                  </a:lnTo>
                  <a:lnTo>
                    <a:pt x="408178" y="2122678"/>
                  </a:lnTo>
                  <a:lnTo>
                    <a:pt x="371348" y="2106041"/>
                  </a:lnTo>
                  <a:lnTo>
                    <a:pt x="344678" y="2101596"/>
                  </a:lnTo>
                  <a:lnTo>
                    <a:pt x="342900" y="2117344"/>
                  </a:lnTo>
                  <a:lnTo>
                    <a:pt x="356108" y="2118868"/>
                  </a:lnTo>
                  <a:lnTo>
                    <a:pt x="367792" y="2121535"/>
                  </a:lnTo>
                  <a:lnTo>
                    <a:pt x="409702" y="2143506"/>
                  </a:lnTo>
                  <a:lnTo>
                    <a:pt x="440309" y="2180336"/>
                  </a:lnTo>
                  <a:lnTo>
                    <a:pt x="440524" y="2180793"/>
                  </a:lnTo>
                  <a:lnTo>
                    <a:pt x="439420" y="2184146"/>
                  </a:lnTo>
                  <a:lnTo>
                    <a:pt x="418592" y="2237232"/>
                  </a:lnTo>
                  <a:lnTo>
                    <a:pt x="395478" y="2283079"/>
                  </a:lnTo>
                  <a:lnTo>
                    <a:pt x="370459" y="2321306"/>
                  </a:lnTo>
                  <a:lnTo>
                    <a:pt x="343535" y="2351532"/>
                  </a:lnTo>
                  <a:lnTo>
                    <a:pt x="329438" y="2363470"/>
                  </a:lnTo>
                  <a:lnTo>
                    <a:pt x="337959" y="2373604"/>
                  </a:lnTo>
                  <a:lnTo>
                    <a:pt x="322961" y="2383536"/>
                  </a:lnTo>
                  <a:lnTo>
                    <a:pt x="403098" y="2412111"/>
                  </a:lnTo>
                  <a:lnTo>
                    <a:pt x="379793" y="2384933"/>
                  </a:lnTo>
                  <a:lnTo>
                    <a:pt x="378917" y="2383917"/>
                  </a:lnTo>
                  <a:lnTo>
                    <a:pt x="380873" y="2383282"/>
                  </a:lnTo>
                  <a:lnTo>
                    <a:pt x="415925" y="2363343"/>
                  </a:lnTo>
                  <a:lnTo>
                    <a:pt x="444119" y="2333879"/>
                  </a:lnTo>
                  <a:lnTo>
                    <a:pt x="463550" y="2296922"/>
                  </a:lnTo>
                  <a:lnTo>
                    <a:pt x="472186" y="2254250"/>
                  </a:lnTo>
                  <a:lnTo>
                    <a:pt x="472313" y="2239391"/>
                  </a:lnTo>
                  <a:lnTo>
                    <a:pt x="471170" y="2224913"/>
                  </a:lnTo>
                  <a:lnTo>
                    <a:pt x="468630" y="2210816"/>
                  </a:lnTo>
                  <a:lnTo>
                    <a:pt x="464820" y="2197227"/>
                  </a:lnTo>
                  <a:lnTo>
                    <a:pt x="459867" y="2184273"/>
                  </a:lnTo>
                  <a:lnTo>
                    <a:pt x="457555" y="2179612"/>
                  </a:lnTo>
                  <a:lnTo>
                    <a:pt x="464185" y="2159635"/>
                  </a:lnTo>
                  <a:lnTo>
                    <a:pt x="481711" y="2095881"/>
                  </a:lnTo>
                  <a:lnTo>
                    <a:pt x="496824" y="2026158"/>
                  </a:lnTo>
                  <a:lnTo>
                    <a:pt x="509397" y="1950847"/>
                  </a:lnTo>
                  <a:lnTo>
                    <a:pt x="514604" y="1911350"/>
                  </a:lnTo>
                  <a:lnTo>
                    <a:pt x="519176" y="1870583"/>
                  </a:lnTo>
                  <a:lnTo>
                    <a:pt x="523240" y="1828673"/>
                  </a:lnTo>
                  <a:lnTo>
                    <a:pt x="526542" y="1785620"/>
                  </a:lnTo>
                  <a:lnTo>
                    <a:pt x="529107" y="1740789"/>
                  </a:lnTo>
                  <a:lnTo>
                    <a:pt x="530999" y="1695958"/>
                  </a:lnTo>
                  <a:lnTo>
                    <a:pt x="532257" y="1650111"/>
                  </a:lnTo>
                  <a:lnTo>
                    <a:pt x="532892" y="1603248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27858" y="201244"/>
            <a:ext cx="7338059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75" dirty="0"/>
              <a:t>Estrutura </a:t>
            </a:r>
            <a:r>
              <a:rPr sz="3400" spc="-235" dirty="0"/>
              <a:t>de </a:t>
            </a:r>
            <a:r>
              <a:rPr sz="3400" spc="-220" dirty="0"/>
              <a:t>Pastas </a:t>
            </a:r>
            <a:r>
              <a:rPr sz="3400" spc="-315" dirty="0"/>
              <a:t>e </a:t>
            </a:r>
            <a:r>
              <a:rPr sz="3400" spc="-95" dirty="0"/>
              <a:t>Hiperlinks</a:t>
            </a:r>
            <a:r>
              <a:rPr sz="3400" spc="145" dirty="0"/>
              <a:t> </a:t>
            </a:r>
            <a:r>
              <a:rPr sz="3400" spc="-180" dirty="0"/>
              <a:t>Relativos</a:t>
            </a:r>
            <a:endParaRPr sz="3400"/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11266" y="2201113"/>
            <a:ext cx="4473575" cy="2464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9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i="1" spc="90" dirty="0">
                <a:solidFill>
                  <a:srgbClr val="0000FF"/>
                </a:solidFill>
                <a:latin typeface="Arial"/>
                <a:cs typeface="Arial"/>
              </a:rPr>
              <a:t>contato.html</a:t>
            </a:r>
            <a:r>
              <a:rPr sz="1600" spc="90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r>
              <a:rPr sz="1600" spc="90" dirty="0">
                <a:latin typeface="Arial"/>
                <a:cs typeface="Arial"/>
              </a:rPr>
              <a:t>Contato</a:t>
            </a:r>
            <a:r>
              <a:rPr sz="1600" spc="90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</a:t>
            </a: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65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i="1" spc="65" dirty="0">
                <a:solidFill>
                  <a:srgbClr val="0000FF"/>
                </a:solidFill>
                <a:latin typeface="Arial"/>
                <a:cs typeface="Arial"/>
              </a:rPr>
              <a:t>produtos/busca.html</a:t>
            </a:r>
            <a:r>
              <a:rPr sz="1600" spc="65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r>
              <a:rPr sz="1600" spc="65" dirty="0">
                <a:latin typeface="Arial"/>
                <a:cs typeface="Arial"/>
              </a:rPr>
              <a:t>Buscar</a:t>
            </a:r>
            <a:r>
              <a:rPr sz="1600" spc="65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</a:t>
            </a:r>
            <a:r>
              <a:rPr sz="16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i="1" spc="95" dirty="0">
                <a:solidFill>
                  <a:srgbClr val="0000FF"/>
                </a:solidFill>
                <a:latin typeface="Arial"/>
                <a:cs typeface="Arial"/>
              </a:rPr>
              <a:t>index.html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r>
              <a:rPr sz="1600" spc="95" dirty="0">
                <a:latin typeface="Arial"/>
                <a:cs typeface="Arial"/>
              </a:rPr>
              <a:t>Produtos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 </a:t>
            </a:r>
            <a:r>
              <a:rPr sz="1600" spc="95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i="1" spc="95" dirty="0">
                <a:solidFill>
                  <a:srgbClr val="0000FF"/>
                </a:solidFill>
                <a:latin typeface="Arial"/>
                <a:cs typeface="Arial"/>
              </a:rPr>
              <a:t>../index.html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r>
              <a:rPr sz="1600" spc="95" dirty="0">
                <a:latin typeface="Arial"/>
                <a:cs typeface="Arial"/>
              </a:rPr>
              <a:t>Home</a:t>
            </a:r>
            <a:r>
              <a:rPr sz="1600" spc="95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r>
              <a:rPr sz="1600" spc="4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latin typeface="Arial"/>
                <a:cs typeface="Arial"/>
              </a:rPr>
              <a:t>ou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</a:t>
            </a:r>
            <a:r>
              <a:rPr sz="16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i="1" spc="70" dirty="0">
                <a:solidFill>
                  <a:srgbClr val="0000FF"/>
                </a:solidFill>
                <a:latin typeface="Arial"/>
                <a:cs typeface="Arial"/>
              </a:rPr>
              <a:t>/index.html</a:t>
            </a: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r>
              <a:rPr sz="1600" spc="70" dirty="0">
                <a:latin typeface="Arial"/>
                <a:cs typeface="Arial"/>
              </a:rPr>
              <a:t>Home</a:t>
            </a: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600" i="1" spc="-10" dirty="0">
                <a:latin typeface="Carlito"/>
                <a:cs typeface="Carlito"/>
              </a:rPr>
              <a:t>Funcionará apenas </a:t>
            </a:r>
            <a:r>
              <a:rPr sz="1600" i="1" spc="-5" dirty="0">
                <a:latin typeface="Carlito"/>
                <a:cs typeface="Carlito"/>
              </a:rPr>
              <a:t>no</a:t>
            </a:r>
            <a:r>
              <a:rPr sz="1600" i="1" spc="100" dirty="0">
                <a:latin typeface="Carlito"/>
                <a:cs typeface="Carlito"/>
              </a:rPr>
              <a:t> </a:t>
            </a:r>
            <a:r>
              <a:rPr sz="1600" i="1" spc="-5" dirty="0">
                <a:latin typeface="Carlito"/>
                <a:cs typeface="Carlito"/>
              </a:rPr>
              <a:t>servidor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882" y="1160780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2882" y="1924304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2882" y="2386076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2882" y="2849372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2882" y="3311144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2882" y="3772915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22882" y="4236211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2882" y="4697984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2882" y="5159755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2882" y="5623052"/>
            <a:ext cx="164592" cy="16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77389" y="1025592"/>
            <a:ext cx="8861425" cy="51504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1989: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Nascimento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da Web </a:t>
            </a:r>
            <a:r>
              <a:rPr sz="1800" spc="-30" dirty="0">
                <a:solidFill>
                  <a:srgbClr val="1C4D5A"/>
                </a:solidFill>
                <a:latin typeface="Arial"/>
                <a:cs typeface="Arial"/>
              </a:rPr>
              <a:t>(Tim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Berners </a:t>
            </a:r>
            <a:r>
              <a:rPr sz="1800" spc="-145" dirty="0">
                <a:solidFill>
                  <a:srgbClr val="1C4D5A"/>
                </a:solidFill>
                <a:latin typeface="Arial"/>
                <a:cs typeface="Arial"/>
              </a:rPr>
              <a:t>Lee </a:t>
            </a:r>
            <a:r>
              <a:rPr sz="1800" spc="-60" dirty="0">
                <a:solidFill>
                  <a:srgbClr val="1C4D5A"/>
                </a:solidFill>
                <a:latin typeface="Arial"/>
                <a:cs typeface="Arial"/>
              </a:rPr>
              <a:t>mostra </a:t>
            </a:r>
            <a:r>
              <a:rPr sz="1800" spc="-130" dirty="0">
                <a:solidFill>
                  <a:srgbClr val="1C4D5A"/>
                </a:solidFill>
                <a:latin typeface="Arial"/>
                <a:cs typeface="Arial"/>
              </a:rPr>
              <a:t>ao </a:t>
            </a:r>
            <a:r>
              <a:rPr sz="1800" spc="-204" dirty="0">
                <a:solidFill>
                  <a:srgbClr val="1C4D5A"/>
                </a:solidFill>
                <a:latin typeface="Arial"/>
                <a:cs typeface="Arial"/>
              </a:rPr>
              <a:t>CERN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doc.</a:t>
            </a:r>
            <a:r>
              <a:rPr sz="1800" spc="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i="1" spc="-85" dirty="0">
                <a:solidFill>
                  <a:srgbClr val="1C4D5A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900" i="1" spc="-155" dirty="0">
                <a:solidFill>
                  <a:srgbClr val="1C4D5A"/>
                </a:solidFill>
                <a:latin typeface="Arial"/>
                <a:cs typeface="Arial"/>
              </a:rPr>
              <a:t>Management: </a:t>
            </a:r>
            <a:r>
              <a:rPr sz="1900" i="1" spc="-130" dirty="0">
                <a:solidFill>
                  <a:srgbClr val="1C4D5A"/>
                </a:solidFill>
                <a:latin typeface="Arial"/>
                <a:cs typeface="Arial"/>
              </a:rPr>
              <a:t>A</a:t>
            </a:r>
            <a:r>
              <a:rPr sz="1900" i="1" spc="-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i="1" spc="-120" dirty="0">
                <a:solidFill>
                  <a:srgbClr val="1C4D5A"/>
                </a:solidFill>
                <a:latin typeface="Arial"/>
                <a:cs typeface="Arial"/>
              </a:rPr>
              <a:t>Proposal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 marR="1852295">
              <a:lnSpc>
                <a:spcPts val="3640"/>
              </a:lnSpc>
              <a:spcBef>
                <a:spcPts val="270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1991: </a:t>
            </a:r>
            <a:r>
              <a:rPr sz="2000" spc="-80" dirty="0">
                <a:solidFill>
                  <a:srgbClr val="1C4D5A"/>
                </a:solidFill>
                <a:latin typeface="Arial"/>
                <a:cs typeface="Arial"/>
              </a:rPr>
              <a:t>Surgimento </a:t>
            </a:r>
            <a:r>
              <a:rPr sz="2000" spc="-135" dirty="0">
                <a:solidFill>
                  <a:srgbClr val="1C4D5A"/>
                </a:solidFill>
                <a:latin typeface="Arial"/>
                <a:cs typeface="Arial"/>
              </a:rPr>
              <a:t>da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(Tim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publica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documento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135" dirty="0">
                <a:solidFill>
                  <a:srgbClr val="1C4D5A"/>
                </a:solidFill>
                <a:latin typeface="Arial"/>
                <a:cs typeface="Arial"/>
              </a:rPr>
              <a:t>Tags)  </a:t>
            </a: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1995: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2.0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(publicação</a:t>
            </a:r>
            <a:r>
              <a:rPr sz="2000" spc="-17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RFC/IETF)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1997: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3.2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(recomendação</a:t>
            </a:r>
            <a:r>
              <a:rPr sz="2000" spc="-18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W3C)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1999: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70" dirty="0">
                <a:solidFill>
                  <a:srgbClr val="1C4D5A"/>
                </a:solidFill>
                <a:latin typeface="Arial"/>
                <a:cs typeface="Arial"/>
              </a:rPr>
              <a:t>4.01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(recomendação</a:t>
            </a:r>
            <a:r>
              <a:rPr sz="2000" spc="-2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W3C)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2000: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XHTML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1.0 </a:t>
            </a:r>
            <a:r>
              <a:rPr sz="1600" spc="-65" dirty="0">
                <a:solidFill>
                  <a:srgbClr val="1C4D5A"/>
                </a:solidFill>
                <a:latin typeface="Arial"/>
                <a:cs typeface="Arial"/>
              </a:rPr>
              <a:t>(eXtensible </a:t>
            </a:r>
            <a:r>
              <a:rPr sz="1600" spc="-40" dirty="0">
                <a:solidFill>
                  <a:srgbClr val="1C4D5A"/>
                </a:solidFill>
                <a:latin typeface="Arial"/>
                <a:cs typeface="Arial"/>
              </a:rPr>
              <a:t>Hypertext </a:t>
            </a:r>
            <a:r>
              <a:rPr sz="1600" spc="-60" dirty="0">
                <a:solidFill>
                  <a:srgbClr val="1C4D5A"/>
                </a:solidFill>
                <a:latin typeface="Arial"/>
                <a:cs typeface="Arial"/>
              </a:rPr>
              <a:t>Markup </a:t>
            </a:r>
            <a:r>
              <a:rPr sz="1600" spc="-114" dirty="0">
                <a:solidFill>
                  <a:srgbClr val="1C4D5A"/>
                </a:solidFill>
                <a:latin typeface="Arial"/>
                <a:cs typeface="Arial"/>
              </a:rPr>
              <a:t>Language: </a:t>
            </a:r>
            <a:r>
              <a:rPr sz="1600" spc="-70" dirty="0">
                <a:solidFill>
                  <a:srgbClr val="1C4D5A"/>
                </a:solidFill>
                <a:latin typeface="Arial"/>
                <a:cs typeface="Arial"/>
              </a:rPr>
              <a:t>reformulação </a:t>
            </a:r>
            <a:r>
              <a:rPr sz="1600" spc="-110" dirty="0">
                <a:solidFill>
                  <a:srgbClr val="1C4D5A"/>
                </a:solidFill>
                <a:latin typeface="Arial"/>
                <a:cs typeface="Arial"/>
              </a:rPr>
              <a:t>da </a:t>
            </a:r>
            <a:r>
              <a:rPr sz="1600" spc="-50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1600" spc="-110" dirty="0">
                <a:solidFill>
                  <a:srgbClr val="1C4D5A"/>
                </a:solidFill>
                <a:latin typeface="Arial"/>
                <a:cs typeface="Arial"/>
              </a:rPr>
              <a:t>com </a:t>
            </a:r>
            <a:r>
              <a:rPr sz="1600" spc="-125" dirty="0">
                <a:solidFill>
                  <a:srgbClr val="1C4D5A"/>
                </a:solidFill>
                <a:latin typeface="Arial"/>
                <a:cs typeface="Arial"/>
              </a:rPr>
              <a:t>base </a:t>
            </a:r>
            <a:r>
              <a:rPr sz="1600" spc="-114" dirty="0">
                <a:solidFill>
                  <a:srgbClr val="1C4D5A"/>
                </a:solidFill>
                <a:latin typeface="Arial"/>
                <a:cs typeface="Arial"/>
              </a:rPr>
              <a:t>na</a:t>
            </a:r>
            <a:r>
              <a:rPr sz="1600" spc="-3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1C4D5A"/>
                </a:solidFill>
                <a:latin typeface="Arial"/>
                <a:cs typeface="Arial"/>
              </a:rPr>
              <a:t>XML)</a:t>
            </a:r>
            <a:endParaRPr sz="1600">
              <a:latin typeface="Arial"/>
              <a:cs typeface="Arial"/>
            </a:endParaRPr>
          </a:p>
          <a:p>
            <a:pPr marL="12700" marR="50800">
              <a:lnSpc>
                <a:spcPct val="151500"/>
              </a:lnSpc>
              <a:spcBef>
                <a:spcPts val="15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2004: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Criação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do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WHATWG </a:t>
            </a:r>
            <a:r>
              <a:rPr sz="2000" spc="-80" dirty="0">
                <a:solidFill>
                  <a:srgbClr val="1C4D5A"/>
                </a:solidFill>
                <a:latin typeface="Arial"/>
                <a:cs typeface="Arial"/>
              </a:rPr>
              <a:t>(Web </a:t>
            </a:r>
            <a:r>
              <a:rPr sz="2000" spc="-45" dirty="0">
                <a:solidFill>
                  <a:srgbClr val="1C4D5A"/>
                </a:solidFill>
                <a:latin typeface="Arial"/>
                <a:cs typeface="Arial"/>
              </a:rPr>
              <a:t>Hypertext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Application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Technology </a:t>
            </a:r>
            <a:r>
              <a:rPr sz="2000" spc="-60" dirty="0">
                <a:solidFill>
                  <a:srgbClr val="1C4D5A"/>
                </a:solidFill>
                <a:latin typeface="Arial"/>
                <a:cs typeface="Arial"/>
              </a:rPr>
              <a:t>Working</a:t>
            </a:r>
            <a:r>
              <a:rPr sz="2000" spc="-1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1C4D5A"/>
                </a:solidFill>
                <a:latin typeface="Arial"/>
                <a:cs typeface="Arial"/>
              </a:rPr>
              <a:t>Group)  </a:t>
            </a: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2008: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WHATWG</a:t>
            </a:r>
            <a:r>
              <a:rPr sz="2000" spc="-14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1C4D5A"/>
                </a:solidFill>
                <a:latin typeface="Arial"/>
                <a:cs typeface="Arial"/>
              </a:rPr>
              <a:t>HTML5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2014: </a:t>
            </a:r>
            <a:r>
              <a:rPr sz="2000" spc="-50" dirty="0">
                <a:solidFill>
                  <a:srgbClr val="1C4D5A"/>
                </a:solidFill>
                <a:latin typeface="Arial"/>
                <a:cs typeface="Arial"/>
              </a:rPr>
              <a:t>HTML5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(recomendação </a:t>
            </a:r>
            <a:r>
              <a:rPr sz="2000" spc="-135" dirty="0">
                <a:solidFill>
                  <a:srgbClr val="1C4D5A"/>
                </a:solidFill>
                <a:latin typeface="Arial"/>
                <a:cs typeface="Arial"/>
              </a:rPr>
              <a:t>W3C. </a:t>
            </a:r>
            <a:r>
              <a:rPr sz="2000" spc="-185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2017,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W3C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recomenda </a:t>
            </a:r>
            <a:r>
              <a:rPr sz="2000" spc="-175" dirty="0">
                <a:solidFill>
                  <a:srgbClr val="1C4D5A"/>
                </a:solidFill>
                <a:latin typeface="Arial"/>
                <a:cs typeface="Arial"/>
              </a:rPr>
              <a:t>a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</a:t>
            </a:r>
            <a:r>
              <a:rPr sz="2000" spc="13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1C4D5A"/>
                </a:solidFill>
                <a:latin typeface="Arial"/>
                <a:cs typeface="Arial"/>
              </a:rPr>
              <a:t>5.2)</a:t>
            </a:r>
            <a:endParaRPr sz="2000">
              <a:latin typeface="Arial"/>
              <a:cs typeface="Arial"/>
            </a:endParaRPr>
          </a:p>
          <a:p>
            <a:pPr marL="12700" marR="143510">
              <a:lnSpc>
                <a:spcPct val="110000"/>
              </a:lnSpc>
              <a:spcBef>
                <a:spcPts val="1010"/>
              </a:spcBef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2019: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W3C </a:t>
            </a:r>
            <a:r>
              <a:rPr sz="2000" spc="-185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WHATWG </a:t>
            </a:r>
            <a:r>
              <a:rPr sz="2000" spc="-125" dirty="0">
                <a:solidFill>
                  <a:srgbClr val="1C4D5A"/>
                </a:solidFill>
                <a:latin typeface="Arial"/>
                <a:cs typeface="Arial"/>
              </a:rPr>
              <a:t>assinam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acordo (WHATWG </a:t>
            </a:r>
            <a:r>
              <a:rPr sz="2000" spc="-170" dirty="0">
                <a:solidFill>
                  <a:srgbClr val="1C4D5A"/>
                </a:solidFill>
                <a:latin typeface="Arial"/>
                <a:cs typeface="Arial"/>
              </a:rPr>
              <a:t>se </a:t>
            </a:r>
            <a:r>
              <a:rPr sz="2000" spc="-35" dirty="0">
                <a:solidFill>
                  <a:srgbClr val="1C4D5A"/>
                </a:solidFill>
                <a:latin typeface="Arial"/>
                <a:cs typeface="Arial"/>
              </a:rPr>
              <a:t>torna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000" spc="-60" dirty="0">
                <a:solidFill>
                  <a:srgbClr val="1C4D5A"/>
                </a:solidFill>
                <a:latin typeface="Arial"/>
                <a:cs typeface="Arial"/>
              </a:rPr>
              <a:t>principal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responsável 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pelo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desenvolvimento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dos </a:t>
            </a:r>
            <a:r>
              <a:rPr sz="2000" spc="-110" dirty="0">
                <a:solidFill>
                  <a:srgbClr val="1C4D5A"/>
                </a:solidFill>
                <a:latin typeface="Arial"/>
                <a:cs typeface="Arial"/>
              </a:rPr>
              <a:t>padrões </a:t>
            </a: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spc="-185" dirty="0">
                <a:solidFill>
                  <a:srgbClr val="1C4D5A"/>
                </a:solidFill>
                <a:latin typeface="Arial"/>
                <a:cs typeface="Arial"/>
              </a:rPr>
              <a:t>e</a:t>
            </a:r>
            <a:r>
              <a:rPr sz="2000" spc="-1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1C4D5A"/>
                </a:solidFill>
                <a:latin typeface="Arial"/>
                <a:cs typeface="Arial"/>
              </a:rPr>
              <a:t>DOM)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18457" y="147065"/>
            <a:ext cx="33566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Breve</a:t>
            </a:r>
            <a:r>
              <a:rPr spc="-210" dirty="0"/>
              <a:t> </a:t>
            </a:r>
            <a:r>
              <a:rPr spc="-85" dirty="0"/>
              <a:t>Histórico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6468" y="1341119"/>
            <a:ext cx="3091180" cy="4378960"/>
            <a:chOff x="696468" y="1341119"/>
            <a:chExt cx="3091180" cy="4378960"/>
          </a:xfrm>
        </p:grpSpPr>
        <p:sp>
          <p:nvSpPr>
            <p:cNvPr id="3" name="object 3"/>
            <p:cNvSpPr/>
            <p:nvPr/>
          </p:nvSpPr>
          <p:spPr>
            <a:xfrm>
              <a:off x="696468" y="1341119"/>
              <a:ext cx="3090672" cy="4378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8096" y="1412747"/>
              <a:ext cx="2951988" cy="42397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921" y="1409572"/>
              <a:ext cx="2958465" cy="4246245"/>
            </a:xfrm>
            <a:custGeom>
              <a:avLst/>
              <a:gdLst/>
              <a:ahLst/>
              <a:cxnLst/>
              <a:rect l="l" t="t" r="r" b="b"/>
              <a:pathLst>
                <a:path w="2958465" h="4246245">
                  <a:moveTo>
                    <a:pt x="0" y="4246118"/>
                  </a:moveTo>
                  <a:lnTo>
                    <a:pt x="2958338" y="4246118"/>
                  </a:lnTo>
                  <a:lnTo>
                    <a:pt x="2958338" y="0"/>
                  </a:lnTo>
                  <a:lnTo>
                    <a:pt x="0" y="0"/>
                  </a:lnTo>
                  <a:lnTo>
                    <a:pt x="0" y="424611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08175" y="201244"/>
            <a:ext cx="83781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75" dirty="0"/>
              <a:t>Estrutura </a:t>
            </a:r>
            <a:r>
              <a:rPr sz="3400" spc="-235" dirty="0"/>
              <a:t>de </a:t>
            </a:r>
            <a:r>
              <a:rPr sz="3400" spc="-220" dirty="0"/>
              <a:t>Pastas </a:t>
            </a:r>
            <a:r>
              <a:rPr sz="3400" spc="-315" dirty="0"/>
              <a:t>e </a:t>
            </a:r>
            <a:r>
              <a:rPr sz="3400" spc="-130" dirty="0"/>
              <a:t>Arquivos </a:t>
            </a:r>
            <a:r>
              <a:rPr sz="3400" spc="145" dirty="0"/>
              <a:t>– </a:t>
            </a:r>
            <a:r>
              <a:rPr sz="3400" spc="-245" dirty="0"/>
              <a:t>Acesso</a:t>
            </a:r>
            <a:r>
              <a:rPr sz="3400" spc="-120" dirty="0"/>
              <a:t> </a:t>
            </a:r>
            <a:r>
              <a:rPr sz="3400" spc="-140" dirty="0"/>
              <a:t>Online</a:t>
            </a:r>
            <a:endParaRPr sz="3400"/>
          </a:p>
        </p:txBody>
      </p:sp>
      <p:sp>
        <p:nvSpPr>
          <p:cNvPr id="14" name="object 14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83202" y="2345562"/>
            <a:ext cx="3303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http://www.exemplo.com/contato.html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35797" y="2345562"/>
            <a:ext cx="2440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acessa a página</a:t>
            </a:r>
            <a:r>
              <a:rPr sz="1600" spc="-60" dirty="0">
                <a:latin typeface="Carlito"/>
                <a:cs typeface="Carlito"/>
              </a:rPr>
              <a:t> </a:t>
            </a:r>
            <a:r>
              <a:rPr sz="1600" b="1" spc="-10" dirty="0">
                <a:latin typeface="Carlito"/>
                <a:cs typeface="Carlito"/>
              </a:rPr>
              <a:t>contato.html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3202" y="3249548"/>
            <a:ext cx="2164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http://www.exemplo.com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7990" y="3249548"/>
            <a:ext cx="33102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o servidor </a:t>
            </a:r>
            <a:r>
              <a:rPr sz="1600" spc="-20" dirty="0">
                <a:latin typeface="Carlito"/>
                <a:cs typeface="Carlito"/>
              </a:rPr>
              <a:t>retornará</a:t>
            </a:r>
            <a:r>
              <a:rPr sz="1600" spc="80" dirty="0">
                <a:latin typeface="Carlito"/>
                <a:cs typeface="Carlito"/>
              </a:rPr>
              <a:t> </a:t>
            </a:r>
            <a:r>
              <a:rPr sz="1600" spc="-5" dirty="0">
                <a:latin typeface="Carlito"/>
                <a:cs typeface="Carlito"/>
              </a:rPr>
              <a:t>o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arlito"/>
                <a:cs typeface="Carlito"/>
              </a:rPr>
              <a:t>arquivo </a:t>
            </a:r>
            <a:r>
              <a:rPr sz="1600" spc="-15" dirty="0">
                <a:latin typeface="Carlito"/>
                <a:cs typeface="Carlito"/>
              </a:rPr>
              <a:t>padrão </a:t>
            </a:r>
            <a:r>
              <a:rPr sz="1600" b="1" i="1" spc="-10" dirty="0">
                <a:latin typeface="Carlito"/>
                <a:cs typeface="Carlito"/>
              </a:rPr>
              <a:t>index.html</a:t>
            </a:r>
            <a:r>
              <a:rPr sz="1600" b="1" i="1" spc="5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(configurável)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1678" y="4054221"/>
            <a:ext cx="29883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6"/>
              </a:rPr>
              <a:t>http://www.exemplo.com/produtos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49514" y="4054221"/>
            <a:ext cx="25057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rlito"/>
                <a:cs typeface="Carlito"/>
              </a:rPr>
              <a:t>o servidor </a:t>
            </a:r>
            <a:r>
              <a:rPr sz="1600" spc="-20" dirty="0">
                <a:latin typeface="Carlito"/>
                <a:cs typeface="Carlito"/>
              </a:rPr>
              <a:t>retornará </a:t>
            </a:r>
            <a:r>
              <a:rPr sz="1600" spc="-5" dirty="0">
                <a:latin typeface="Carlito"/>
                <a:cs typeface="Carlito"/>
              </a:rPr>
              <a:t>o</a:t>
            </a:r>
            <a:r>
              <a:rPr sz="1600" spc="7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arquivo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600" b="1" i="1" spc="-10" dirty="0">
                <a:latin typeface="Carlito"/>
                <a:cs typeface="Carlito"/>
              </a:rPr>
              <a:t>index.html </a:t>
            </a:r>
            <a:r>
              <a:rPr sz="1600" spc="-5" dirty="0">
                <a:latin typeface="Carlito"/>
                <a:cs typeface="Carlito"/>
              </a:rPr>
              <a:t>da </a:t>
            </a:r>
            <a:r>
              <a:rPr sz="1600" spc="-10" dirty="0">
                <a:latin typeface="Carlito"/>
                <a:cs typeface="Carlito"/>
              </a:rPr>
              <a:t>pasta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b="1" i="1" spc="-10" dirty="0">
                <a:latin typeface="Carlito"/>
                <a:cs typeface="Carlito"/>
              </a:rPr>
              <a:t>produtos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090" y="147065"/>
            <a:ext cx="51530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Imagem </a:t>
            </a:r>
            <a:r>
              <a:rPr spc="-254" dirty="0"/>
              <a:t>como</a:t>
            </a:r>
            <a:r>
              <a:rPr spc="-125" dirty="0"/>
              <a:t> </a:t>
            </a:r>
            <a:r>
              <a:rPr spc="-90" dirty="0"/>
              <a:t>Hiperlink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9835" y="3000755"/>
            <a:ext cx="5668010" cy="1788160"/>
            <a:chOff x="3259835" y="3000755"/>
            <a:chExt cx="5668010" cy="1788160"/>
          </a:xfrm>
        </p:grpSpPr>
        <p:sp>
          <p:nvSpPr>
            <p:cNvPr id="4" name="object 4"/>
            <p:cNvSpPr/>
            <p:nvPr/>
          </p:nvSpPr>
          <p:spPr>
            <a:xfrm>
              <a:off x="3259835" y="3000755"/>
              <a:ext cx="5667756" cy="17876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28415" y="3069335"/>
              <a:ext cx="5535295" cy="1655445"/>
            </a:xfrm>
            <a:custGeom>
              <a:avLst/>
              <a:gdLst/>
              <a:ahLst/>
              <a:cxnLst/>
              <a:rect l="l" t="t" r="r" b="b"/>
              <a:pathLst>
                <a:path w="5535295" h="1655445">
                  <a:moveTo>
                    <a:pt x="5535168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5535168" y="1655064"/>
                  </a:lnTo>
                  <a:lnTo>
                    <a:pt x="5535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28415" y="3069335"/>
              <a:ext cx="5535295" cy="1655445"/>
            </a:xfrm>
            <a:custGeom>
              <a:avLst/>
              <a:gdLst/>
              <a:ahLst/>
              <a:cxnLst/>
              <a:rect l="l" t="t" r="r" b="b"/>
              <a:pathLst>
                <a:path w="5535295" h="1655445">
                  <a:moveTo>
                    <a:pt x="0" y="1655064"/>
                  </a:moveTo>
                  <a:lnTo>
                    <a:pt x="5535168" y="1655064"/>
                  </a:lnTo>
                  <a:lnTo>
                    <a:pt x="5535168" y="0"/>
                  </a:lnTo>
                  <a:lnTo>
                    <a:pt x="0" y="0"/>
                  </a:lnTo>
                  <a:lnTo>
                    <a:pt x="0" y="165506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28415" y="3069335"/>
            <a:ext cx="5535295" cy="16554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600"/>
              </a:spcBef>
              <a:tabLst>
                <a:tab pos="650875" algn="l"/>
              </a:tabLst>
            </a:pPr>
            <a:r>
              <a:rPr sz="2000" spc="-40" dirty="0">
                <a:solidFill>
                  <a:srgbClr val="0000FF"/>
                </a:solidFill>
                <a:latin typeface="Arial"/>
                <a:cs typeface="Arial"/>
              </a:rPr>
              <a:t>&lt;a	</a:t>
            </a:r>
            <a:r>
              <a:rPr sz="2000" spc="210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2000" spc="21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2000" spc="210" dirty="0">
                <a:solidFill>
                  <a:srgbClr val="548ED4"/>
                </a:solidFill>
                <a:latin typeface="Arial"/>
                <a:cs typeface="Arial"/>
                <a:hlinkClick r:id="rId3"/>
              </a:rPr>
              <a:t>http://www.ufu.br</a:t>
            </a:r>
            <a:r>
              <a:rPr sz="2000" spc="210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endParaRPr sz="2000">
              <a:latin typeface="Arial"/>
              <a:cs typeface="Arial"/>
            </a:endParaRPr>
          </a:p>
          <a:p>
            <a:pPr marL="29845" algn="ctr">
              <a:lnSpc>
                <a:spcPct val="100000"/>
              </a:lnSpc>
              <a:spcBef>
                <a:spcPts val="1405"/>
              </a:spcBef>
            </a:pPr>
            <a:r>
              <a:rPr sz="1800" spc="-10" dirty="0">
                <a:solidFill>
                  <a:srgbClr val="0000FF"/>
                </a:solidFill>
                <a:latin typeface="Arial"/>
                <a:cs typeface="Arial"/>
              </a:rPr>
              <a:t>&lt;img </a:t>
            </a:r>
            <a:r>
              <a:rPr sz="1800" spc="200" dirty="0">
                <a:solidFill>
                  <a:srgbClr val="FF0000"/>
                </a:solidFill>
                <a:latin typeface="Arial"/>
                <a:cs typeface="Arial"/>
              </a:rPr>
              <a:t>src</a:t>
            </a:r>
            <a:r>
              <a:rPr sz="1800" spc="20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800" spc="200" dirty="0">
                <a:solidFill>
                  <a:srgbClr val="548ED4"/>
                </a:solidFill>
                <a:latin typeface="Arial"/>
                <a:cs typeface="Arial"/>
              </a:rPr>
              <a:t>logo-ufu.jpg</a:t>
            </a:r>
            <a:r>
              <a:rPr sz="1800" spc="200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1800" spc="4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00" spc="85" dirty="0">
                <a:solidFill>
                  <a:srgbClr val="FF0000"/>
                </a:solidFill>
                <a:latin typeface="Arial"/>
                <a:cs typeface="Arial"/>
              </a:rPr>
              <a:t>alt=</a:t>
            </a:r>
            <a:r>
              <a:rPr sz="1800" spc="85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1800" spc="85" dirty="0">
                <a:solidFill>
                  <a:srgbClr val="548ED4"/>
                </a:solidFill>
                <a:latin typeface="Arial"/>
                <a:cs typeface="Arial"/>
              </a:rPr>
              <a:t>UFU</a:t>
            </a:r>
            <a:r>
              <a:rPr sz="1800" spc="85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endParaRPr sz="18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240"/>
              </a:spcBef>
            </a:pPr>
            <a:r>
              <a:rPr sz="2000" spc="95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22751" y="1869224"/>
            <a:ext cx="5956300" cy="94869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1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latin typeface="Carlito"/>
                <a:cs typeface="Carlito"/>
              </a:rPr>
              <a:t>O </a:t>
            </a:r>
            <a:r>
              <a:rPr sz="2200" spc="-15" dirty="0">
                <a:latin typeface="Carlito"/>
                <a:cs typeface="Carlito"/>
              </a:rPr>
              <a:t>conteúdo </a:t>
            </a:r>
            <a:r>
              <a:rPr sz="2200" spc="-5" dirty="0">
                <a:latin typeface="Carlito"/>
                <a:cs typeface="Carlito"/>
              </a:rPr>
              <a:t>do </a:t>
            </a:r>
            <a:r>
              <a:rPr sz="2200" spc="-15" dirty="0">
                <a:latin typeface="Carlito"/>
                <a:cs typeface="Carlito"/>
              </a:rPr>
              <a:t>elemento </a:t>
            </a:r>
            <a:r>
              <a:rPr sz="2200" spc="-2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200" spc="-10" dirty="0">
                <a:latin typeface="Carlito"/>
                <a:cs typeface="Carlito"/>
              </a:rPr>
              <a:t>não precisa </a:t>
            </a:r>
            <a:r>
              <a:rPr sz="2200" spc="-5" dirty="0">
                <a:latin typeface="Carlito"/>
                <a:cs typeface="Carlito"/>
              </a:rPr>
              <a:t>ser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textual</a:t>
            </a:r>
            <a:endParaRPr sz="2200">
              <a:latin typeface="Carlito"/>
              <a:cs typeface="Carlito"/>
            </a:endParaRPr>
          </a:p>
          <a:p>
            <a:pPr marL="279400" indent="-266700">
              <a:lnSpc>
                <a:spcPct val="100000"/>
              </a:lnSpc>
              <a:spcBef>
                <a:spcPts val="112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latin typeface="Carlito"/>
                <a:cs typeface="Carlito"/>
              </a:rPr>
              <a:t>Pode-se ter outros </a:t>
            </a:r>
            <a:r>
              <a:rPr sz="2200" spc="-10" dirty="0">
                <a:latin typeface="Carlito"/>
                <a:cs typeface="Carlito"/>
              </a:rPr>
              <a:t>elementos, </a:t>
            </a:r>
            <a:r>
              <a:rPr sz="2200" spc="-5" dirty="0">
                <a:latin typeface="Carlito"/>
                <a:cs typeface="Carlito"/>
              </a:rPr>
              <a:t>inclusive o</a:t>
            </a:r>
            <a:r>
              <a:rPr sz="2200" spc="114" dirty="0">
                <a:latin typeface="Carlito"/>
                <a:cs typeface="Carlito"/>
              </a:rPr>
              <a:t> </a:t>
            </a:r>
            <a:r>
              <a:rPr sz="2200" spc="25" dirty="0">
                <a:solidFill>
                  <a:srgbClr val="0000FF"/>
                </a:solidFill>
                <a:latin typeface="Arial"/>
                <a:cs typeface="Arial"/>
              </a:rPr>
              <a:t>img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795" y="208026"/>
            <a:ext cx="7597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0" dirty="0"/>
              <a:t>Hiperlink </a:t>
            </a:r>
            <a:r>
              <a:rPr sz="3600" spc="-190" dirty="0"/>
              <a:t>para </a:t>
            </a:r>
            <a:r>
              <a:rPr sz="3600" spc="-175" dirty="0"/>
              <a:t>Fragmento </a:t>
            </a:r>
            <a:r>
              <a:rPr sz="3600" spc="-170" dirty="0"/>
              <a:t>do</a:t>
            </a:r>
            <a:r>
              <a:rPr sz="3600" spc="-180" dirty="0"/>
              <a:t> </a:t>
            </a:r>
            <a:r>
              <a:rPr sz="3600" spc="-170" dirty="0"/>
              <a:t>Documento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5783579" y="1850135"/>
            <a:ext cx="4480560" cy="3301365"/>
            <a:chOff x="5783579" y="1850135"/>
            <a:chExt cx="4480560" cy="3301365"/>
          </a:xfrm>
        </p:grpSpPr>
        <p:sp>
          <p:nvSpPr>
            <p:cNvPr id="4" name="object 4"/>
            <p:cNvSpPr/>
            <p:nvPr/>
          </p:nvSpPr>
          <p:spPr>
            <a:xfrm>
              <a:off x="5811011" y="1850135"/>
              <a:ext cx="4453128" cy="3300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83579" y="2010155"/>
              <a:ext cx="4047744" cy="3083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79591" y="1918715"/>
              <a:ext cx="4320540" cy="3168650"/>
            </a:xfrm>
            <a:custGeom>
              <a:avLst/>
              <a:gdLst/>
              <a:ahLst/>
              <a:cxnLst/>
              <a:rect l="l" t="t" r="r" b="b"/>
              <a:pathLst>
                <a:path w="4320540" h="3168650">
                  <a:moveTo>
                    <a:pt x="4320540" y="0"/>
                  </a:moveTo>
                  <a:lnTo>
                    <a:pt x="0" y="0"/>
                  </a:lnTo>
                  <a:lnTo>
                    <a:pt x="0" y="3168395"/>
                  </a:lnTo>
                  <a:lnTo>
                    <a:pt x="4320540" y="3168395"/>
                  </a:lnTo>
                  <a:lnTo>
                    <a:pt x="43205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9591" y="1918715"/>
              <a:ext cx="4320540" cy="3168650"/>
            </a:xfrm>
            <a:custGeom>
              <a:avLst/>
              <a:gdLst/>
              <a:ahLst/>
              <a:cxnLst/>
              <a:rect l="l" t="t" r="r" b="b"/>
              <a:pathLst>
                <a:path w="4320540" h="3168650">
                  <a:moveTo>
                    <a:pt x="0" y="3168395"/>
                  </a:moveTo>
                  <a:lnTo>
                    <a:pt x="4320540" y="3168395"/>
                  </a:lnTo>
                  <a:lnTo>
                    <a:pt x="4320540" y="0"/>
                  </a:lnTo>
                  <a:lnTo>
                    <a:pt x="0" y="0"/>
                  </a:lnTo>
                  <a:lnTo>
                    <a:pt x="0" y="3168395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79591" y="1918716"/>
            <a:ext cx="4320540" cy="31686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1600" spc="425" dirty="0"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1200"/>
              </a:spcBef>
            </a:pPr>
            <a:r>
              <a:rPr sz="1600" spc="-40" dirty="0">
                <a:solidFill>
                  <a:srgbClr val="0000FF"/>
                </a:solidFill>
                <a:latin typeface="Arial"/>
                <a:cs typeface="Arial"/>
              </a:rPr>
              <a:t>&lt;a</a:t>
            </a:r>
            <a:r>
              <a:rPr sz="1600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130" dirty="0">
                <a:solidFill>
                  <a:srgbClr val="FF0000"/>
                </a:solidFill>
                <a:latin typeface="Arial"/>
                <a:cs typeface="Arial"/>
              </a:rPr>
              <a:t>href</a:t>
            </a:r>
            <a:r>
              <a:rPr sz="1600" spc="13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600" b="1" spc="130" dirty="0">
                <a:solidFill>
                  <a:srgbClr val="548ED4"/>
                </a:solidFill>
                <a:latin typeface="Arial"/>
                <a:cs typeface="Arial"/>
              </a:rPr>
              <a:t>#</a:t>
            </a:r>
            <a:r>
              <a:rPr sz="1600" u="heavy" spc="130" dirty="0">
                <a:solidFill>
                  <a:srgbClr val="548ED4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resultados</a:t>
            </a:r>
            <a:r>
              <a:rPr sz="1600" u="heavy" spc="1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"</a:t>
            </a:r>
            <a:r>
              <a:rPr sz="1600" spc="130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600">
              <a:latin typeface="Arial"/>
              <a:cs typeface="Arial"/>
            </a:endParaRPr>
          </a:p>
          <a:p>
            <a:pPr marL="648335">
              <a:lnSpc>
                <a:spcPct val="100000"/>
              </a:lnSpc>
              <a:spcBef>
                <a:spcPts val="1190"/>
              </a:spcBef>
            </a:pPr>
            <a:r>
              <a:rPr sz="1600" spc="-35" dirty="0">
                <a:latin typeface="Carlito"/>
                <a:cs typeface="Carlito"/>
              </a:rPr>
              <a:t>Ver</a:t>
            </a:r>
            <a:r>
              <a:rPr sz="1600" spc="1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resultados</a:t>
            </a:r>
            <a:endParaRPr sz="16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  <a:spcBef>
                <a:spcPts val="1215"/>
              </a:spcBef>
            </a:pP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&lt;/a&gt;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1200"/>
              </a:spcBef>
            </a:pPr>
            <a:r>
              <a:rPr sz="1600" spc="425" dirty="0"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sz="1600" spc="-30" dirty="0">
                <a:solidFill>
                  <a:srgbClr val="0000FF"/>
                </a:solidFill>
                <a:latin typeface="Arial"/>
                <a:cs typeface="Arial"/>
              </a:rPr>
              <a:t>&lt;h1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b="1" u="heavy" spc="75" dirty="0">
                <a:solidFill>
                  <a:srgbClr val="FF0000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d</a:t>
            </a:r>
            <a:r>
              <a:rPr sz="1600" u="heavy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="</a:t>
            </a:r>
            <a:r>
              <a:rPr sz="1600" u="heavy" spc="75" dirty="0">
                <a:solidFill>
                  <a:srgbClr val="4F81BC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resultados</a:t>
            </a:r>
            <a:r>
              <a:rPr sz="1600" u="heavy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"</a:t>
            </a:r>
            <a:r>
              <a:rPr sz="1600" spc="7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r>
              <a:rPr sz="1600" spc="75" dirty="0">
                <a:latin typeface="Carlito"/>
                <a:cs typeface="Carlito"/>
              </a:rPr>
              <a:t>Resultados</a:t>
            </a:r>
            <a:r>
              <a:rPr sz="1600" spc="75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6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1215"/>
              </a:spcBef>
            </a:pPr>
            <a:r>
              <a:rPr sz="1600" spc="425" dirty="0"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55064" y="1335024"/>
            <a:ext cx="4003675" cy="4432300"/>
            <a:chOff x="1655064" y="1335024"/>
            <a:chExt cx="4003675" cy="4432300"/>
          </a:xfrm>
        </p:grpSpPr>
        <p:sp>
          <p:nvSpPr>
            <p:cNvPr id="10" name="object 10"/>
            <p:cNvSpPr/>
            <p:nvPr/>
          </p:nvSpPr>
          <p:spPr>
            <a:xfrm>
              <a:off x="1655064" y="1335024"/>
              <a:ext cx="4003548" cy="4431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6692" y="1406652"/>
              <a:ext cx="3864863" cy="42931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3517" y="1403477"/>
              <a:ext cx="3871595" cy="4299585"/>
            </a:xfrm>
            <a:custGeom>
              <a:avLst/>
              <a:gdLst/>
              <a:ahLst/>
              <a:cxnLst/>
              <a:rect l="l" t="t" r="r" b="b"/>
              <a:pathLst>
                <a:path w="3871595" h="4299585">
                  <a:moveTo>
                    <a:pt x="0" y="4299458"/>
                  </a:moveTo>
                  <a:lnTo>
                    <a:pt x="3871213" y="4299458"/>
                  </a:lnTo>
                  <a:lnTo>
                    <a:pt x="3871213" y="0"/>
                  </a:lnTo>
                  <a:lnTo>
                    <a:pt x="0" y="0"/>
                  </a:lnTo>
                  <a:lnTo>
                    <a:pt x="0" y="429945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92374" y="2242185"/>
              <a:ext cx="889000" cy="2308225"/>
            </a:xfrm>
            <a:custGeom>
              <a:avLst/>
              <a:gdLst/>
              <a:ahLst/>
              <a:cxnLst/>
              <a:rect l="l" t="t" r="r" b="b"/>
              <a:pathLst>
                <a:path w="889000" h="2308225">
                  <a:moveTo>
                    <a:pt x="23749" y="2167763"/>
                  </a:moveTo>
                  <a:lnTo>
                    <a:pt x="0" y="2307716"/>
                  </a:lnTo>
                  <a:lnTo>
                    <a:pt x="108485" y="2251837"/>
                  </a:lnTo>
                  <a:lnTo>
                    <a:pt x="52705" y="2251837"/>
                  </a:lnTo>
                  <a:lnTo>
                    <a:pt x="45021" y="2246248"/>
                  </a:lnTo>
                  <a:lnTo>
                    <a:pt x="37337" y="2240660"/>
                  </a:lnTo>
                  <a:lnTo>
                    <a:pt x="41800" y="2234563"/>
                  </a:lnTo>
                  <a:lnTo>
                    <a:pt x="23749" y="2167763"/>
                  </a:lnTo>
                  <a:close/>
                </a:path>
                <a:path w="889000" h="2308225">
                  <a:moveTo>
                    <a:pt x="57185" y="2245714"/>
                  </a:moveTo>
                  <a:lnTo>
                    <a:pt x="45017" y="2246246"/>
                  </a:lnTo>
                  <a:lnTo>
                    <a:pt x="52705" y="2251837"/>
                  </a:lnTo>
                  <a:lnTo>
                    <a:pt x="57185" y="2245714"/>
                  </a:lnTo>
                  <a:close/>
                </a:path>
                <a:path w="889000" h="2308225">
                  <a:moveTo>
                    <a:pt x="126237" y="2242692"/>
                  </a:moveTo>
                  <a:lnTo>
                    <a:pt x="57185" y="2245714"/>
                  </a:lnTo>
                  <a:lnTo>
                    <a:pt x="52705" y="2251837"/>
                  </a:lnTo>
                  <a:lnTo>
                    <a:pt x="108485" y="2251837"/>
                  </a:lnTo>
                  <a:lnTo>
                    <a:pt x="126237" y="2242692"/>
                  </a:lnTo>
                  <a:close/>
                </a:path>
                <a:path w="889000" h="2308225">
                  <a:moveTo>
                    <a:pt x="45017" y="2246246"/>
                  </a:moveTo>
                  <a:close/>
                </a:path>
                <a:path w="889000" h="2308225">
                  <a:moveTo>
                    <a:pt x="640841" y="0"/>
                  </a:moveTo>
                  <a:lnTo>
                    <a:pt x="624586" y="9905"/>
                  </a:lnTo>
                  <a:lnTo>
                    <a:pt x="654303" y="59181"/>
                  </a:lnTo>
                  <a:lnTo>
                    <a:pt x="683767" y="108585"/>
                  </a:lnTo>
                  <a:lnTo>
                    <a:pt x="712215" y="158368"/>
                  </a:lnTo>
                  <a:lnTo>
                    <a:pt x="739521" y="208534"/>
                  </a:lnTo>
                  <a:lnTo>
                    <a:pt x="765301" y="259334"/>
                  </a:lnTo>
                  <a:lnTo>
                    <a:pt x="789051" y="311023"/>
                  </a:lnTo>
                  <a:lnTo>
                    <a:pt x="810513" y="363474"/>
                  </a:lnTo>
                  <a:lnTo>
                    <a:pt x="829183" y="417322"/>
                  </a:lnTo>
                  <a:lnTo>
                    <a:pt x="844803" y="472439"/>
                  </a:lnTo>
                  <a:lnTo>
                    <a:pt x="856996" y="529209"/>
                  </a:lnTo>
                  <a:lnTo>
                    <a:pt x="865377" y="587501"/>
                  </a:lnTo>
                  <a:lnTo>
                    <a:pt x="869441" y="647826"/>
                  </a:lnTo>
                  <a:lnTo>
                    <a:pt x="869823" y="678814"/>
                  </a:lnTo>
                  <a:lnTo>
                    <a:pt x="868934" y="710184"/>
                  </a:lnTo>
                  <a:lnTo>
                    <a:pt x="863473" y="774953"/>
                  </a:lnTo>
                  <a:lnTo>
                    <a:pt x="852677" y="842137"/>
                  </a:lnTo>
                  <a:lnTo>
                    <a:pt x="836167" y="911987"/>
                  </a:lnTo>
                  <a:lnTo>
                    <a:pt x="813562" y="984757"/>
                  </a:lnTo>
                  <a:lnTo>
                    <a:pt x="799973" y="1022223"/>
                  </a:lnTo>
                  <a:lnTo>
                    <a:pt x="784987" y="1060323"/>
                  </a:lnTo>
                  <a:lnTo>
                    <a:pt x="768730" y="1099057"/>
                  </a:lnTo>
                  <a:lnTo>
                    <a:pt x="751204" y="1138301"/>
                  </a:lnTo>
                  <a:lnTo>
                    <a:pt x="732281" y="1178305"/>
                  </a:lnTo>
                  <a:lnTo>
                    <a:pt x="712215" y="1218818"/>
                  </a:lnTo>
                  <a:lnTo>
                    <a:pt x="691006" y="1259839"/>
                  </a:lnTo>
                  <a:lnTo>
                    <a:pt x="668654" y="1301495"/>
                  </a:lnTo>
                  <a:lnTo>
                    <a:pt x="645287" y="1343532"/>
                  </a:lnTo>
                  <a:lnTo>
                    <a:pt x="620902" y="1386077"/>
                  </a:lnTo>
                  <a:lnTo>
                    <a:pt x="595376" y="1429003"/>
                  </a:lnTo>
                  <a:lnTo>
                    <a:pt x="569087" y="1472438"/>
                  </a:lnTo>
                  <a:lnTo>
                    <a:pt x="541909" y="1516379"/>
                  </a:lnTo>
                  <a:lnTo>
                    <a:pt x="513841" y="1560576"/>
                  </a:lnTo>
                  <a:lnTo>
                    <a:pt x="485013" y="1605279"/>
                  </a:lnTo>
                  <a:lnTo>
                    <a:pt x="455422" y="1650110"/>
                  </a:lnTo>
                  <a:lnTo>
                    <a:pt x="425196" y="1695450"/>
                  </a:lnTo>
                  <a:lnTo>
                    <a:pt x="394335" y="1740915"/>
                  </a:lnTo>
                  <a:lnTo>
                    <a:pt x="362838" y="1786763"/>
                  </a:lnTo>
                  <a:lnTo>
                    <a:pt x="330835" y="1832737"/>
                  </a:lnTo>
                  <a:lnTo>
                    <a:pt x="265429" y="1925573"/>
                  </a:lnTo>
                  <a:lnTo>
                    <a:pt x="198500" y="2019045"/>
                  </a:lnTo>
                  <a:lnTo>
                    <a:pt x="130556" y="2113026"/>
                  </a:lnTo>
                  <a:lnTo>
                    <a:pt x="41800" y="2234563"/>
                  </a:lnTo>
                  <a:lnTo>
                    <a:pt x="44942" y="2246191"/>
                  </a:lnTo>
                  <a:lnTo>
                    <a:pt x="214121" y="2030221"/>
                  </a:lnTo>
                  <a:lnTo>
                    <a:pt x="281050" y="1936495"/>
                  </a:lnTo>
                  <a:lnTo>
                    <a:pt x="346583" y="1843658"/>
                  </a:lnTo>
                  <a:lnTo>
                    <a:pt x="378587" y="1797558"/>
                  </a:lnTo>
                  <a:lnTo>
                    <a:pt x="410083" y="1751583"/>
                  </a:lnTo>
                  <a:lnTo>
                    <a:pt x="441071" y="1705990"/>
                  </a:lnTo>
                  <a:lnTo>
                    <a:pt x="471297" y="1660652"/>
                  </a:lnTo>
                  <a:lnTo>
                    <a:pt x="501014" y="1615566"/>
                  </a:lnTo>
                  <a:lnTo>
                    <a:pt x="529971" y="1570863"/>
                  </a:lnTo>
                  <a:lnTo>
                    <a:pt x="558038" y="1526413"/>
                  </a:lnTo>
                  <a:lnTo>
                    <a:pt x="585342" y="1482344"/>
                  </a:lnTo>
                  <a:lnTo>
                    <a:pt x="611759" y="1438783"/>
                  </a:lnTo>
                  <a:lnTo>
                    <a:pt x="637413" y="1395602"/>
                  </a:lnTo>
                  <a:lnTo>
                    <a:pt x="661924" y="1352803"/>
                  </a:lnTo>
                  <a:lnTo>
                    <a:pt x="685418" y="1310513"/>
                  </a:lnTo>
                  <a:lnTo>
                    <a:pt x="708025" y="1268602"/>
                  </a:lnTo>
                  <a:lnTo>
                    <a:pt x="729234" y="1227201"/>
                  </a:lnTo>
                  <a:lnTo>
                    <a:pt x="749553" y="1186434"/>
                  </a:lnTo>
                  <a:lnTo>
                    <a:pt x="768603" y="1146175"/>
                  </a:lnTo>
                  <a:lnTo>
                    <a:pt x="786256" y="1106424"/>
                  </a:lnTo>
                  <a:lnTo>
                    <a:pt x="802766" y="1067180"/>
                  </a:lnTo>
                  <a:lnTo>
                    <a:pt x="817879" y="1028700"/>
                  </a:lnTo>
                  <a:lnTo>
                    <a:pt x="831596" y="990726"/>
                  </a:lnTo>
                  <a:lnTo>
                    <a:pt x="843788" y="953388"/>
                  </a:lnTo>
                  <a:lnTo>
                    <a:pt x="854583" y="916813"/>
                  </a:lnTo>
                  <a:lnTo>
                    <a:pt x="871474" y="845438"/>
                  </a:lnTo>
                  <a:lnTo>
                    <a:pt x="882396" y="776859"/>
                  </a:lnTo>
                  <a:lnTo>
                    <a:pt x="887984" y="710691"/>
                  </a:lnTo>
                  <a:lnTo>
                    <a:pt x="888873" y="678561"/>
                  </a:lnTo>
                  <a:lnTo>
                    <a:pt x="888491" y="646811"/>
                  </a:lnTo>
                  <a:lnTo>
                    <a:pt x="884174" y="585215"/>
                  </a:lnTo>
                  <a:lnTo>
                    <a:pt x="875791" y="525399"/>
                  </a:lnTo>
                  <a:lnTo>
                    <a:pt x="863218" y="467613"/>
                  </a:lnTo>
                  <a:lnTo>
                    <a:pt x="847216" y="411352"/>
                  </a:lnTo>
                  <a:lnTo>
                    <a:pt x="828166" y="356615"/>
                  </a:lnTo>
                  <a:lnTo>
                    <a:pt x="806450" y="303149"/>
                  </a:lnTo>
                  <a:lnTo>
                    <a:pt x="782320" y="250825"/>
                  </a:lnTo>
                  <a:lnTo>
                    <a:pt x="756285" y="199516"/>
                  </a:lnTo>
                  <a:lnTo>
                    <a:pt x="728726" y="148843"/>
                  </a:lnTo>
                  <a:lnTo>
                    <a:pt x="700024" y="98805"/>
                  </a:lnTo>
                  <a:lnTo>
                    <a:pt x="670560" y="49402"/>
                  </a:lnTo>
                  <a:lnTo>
                    <a:pt x="640841" y="0"/>
                  </a:lnTo>
                  <a:close/>
                </a:path>
                <a:path w="889000" h="2308225">
                  <a:moveTo>
                    <a:pt x="41800" y="2234563"/>
                  </a:moveTo>
                  <a:lnTo>
                    <a:pt x="37337" y="2240660"/>
                  </a:lnTo>
                  <a:lnTo>
                    <a:pt x="44942" y="2246191"/>
                  </a:lnTo>
                  <a:lnTo>
                    <a:pt x="41800" y="223456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5472" y="147065"/>
            <a:ext cx="38639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Outros</a:t>
            </a:r>
            <a:r>
              <a:rPr spc="-200" dirty="0"/>
              <a:t> </a:t>
            </a:r>
            <a:r>
              <a:rPr spc="-120" dirty="0"/>
              <a:t>Hiperlinks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9876" y="1748027"/>
            <a:ext cx="6253480" cy="1501140"/>
            <a:chOff x="3579876" y="1748027"/>
            <a:chExt cx="6253480" cy="1501140"/>
          </a:xfrm>
        </p:grpSpPr>
        <p:sp>
          <p:nvSpPr>
            <p:cNvPr id="4" name="object 4"/>
            <p:cNvSpPr/>
            <p:nvPr/>
          </p:nvSpPr>
          <p:spPr>
            <a:xfrm>
              <a:off x="3579876" y="1748027"/>
              <a:ext cx="6252972" cy="15011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74364" y="1816607"/>
              <a:ext cx="6070092" cy="14218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8456" y="1816607"/>
              <a:ext cx="6120765" cy="1369060"/>
            </a:xfrm>
            <a:custGeom>
              <a:avLst/>
              <a:gdLst/>
              <a:ahLst/>
              <a:cxnLst/>
              <a:rect l="l" t="t" r="r" b="b"/>
              <a:pathLst>
                <a:path w="6120765" h="1369060">
                  <a:moveTo>
                    <a:pt x="6120384" y="0"/>
                  </a:moveTo>
                  <a:lnTo>
                    <a:pt x="0" y="0"/>
                  </a:lnTo>
                  <a:lnTo>
                    <a:pt x="0" y="1368552"/>
                  </a:lnTo>
                  <a:lnTo>
                    <a:pt x="6120384" y="1368552"/>
                  </a:lnTo>
                  <a:lnTo>
                    <a:pt x="6120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48456" y="1816607"/>
              <a:ext cx="6120765" cy="1369060"/>
            </a:xfrm>
            <a:custGeom>
              <a:avLst/>
              <a:gdLst/>
              <a:ahLst/>
              <a:cxnLst/>
              <a:rect l="l" t="t" r="r" b="b"/>
              <a:pathLst>
                <a:path w="6120765" h="1369060">
                  <a:moveTo>
                    <a:pt x="0" y="1368552"/>
                  </a:moveTo>
                  <a:lnTo>
                    <a:pt x="6120384" y="1368552"/>
                  </a:lnTo>
                  <a:lnTo>
                    <a:pt x="6120384" y="0"/>
                  </a:lnTo>
                  <a:lnTo>
                    <a:pt x="0" y="0"/>
                  </a:lnTo>
                  <a:lnTo>
                    <a:pt x="0" y="136855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48455" y="1816607"/>
            <a:ext cx="6120765" cy="136906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89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&lt;a</a:t>
            </a:r>
            <a:r>
              <a:rPr sz="20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urier New"/>
                <a:cs typeface="Courier New"/>
              </a:rPr>
              <a:t>href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="</a:t>
            </a:r>
            <a:r>
              <a:rPr sz="2000" b="1" spc="-5" dirty="0">
                <a:solidFill>
                  <a:srgbClr val="548ED4"/>
                </a:solidFill>
                <a:latin typeface="Courier New"/>
                <a:cs typeface="Courier New"/>
                <a:hlinkClick r:id="rId4"/>
              </a:rPr>
              <a:t>mailto</a:t>
            </a:r>
            <a:r>
              <a:rPr sz="2000" spc="-5" dirty="0">
                <a:solidFill>
                  <a:srgbClr val="548ED4"/>
                </a:solidFill>
                <a:latin typeface="Courier New"/>
                <a:cs typeface="Courier New"/>
                <a:hlinkClick r:id="rId4"/>
              </a:rPr>
              <a:t>:exemplo@exemplo.com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"&gt;</a:t>
            </a:r>
            <a:endParaRPr sz="2000">
              <a:latin typeface="Courier New"/>
              <a:cs typeface="Courier New"/>
            </a:endParaRPr>
          </a:p>
          <a:p>
            <a:pPr marL="700405">
              <a:lnSpc>
                <a:spcPct val="100000"/>
              </a:lnSpc>
              <a:spcBef>
                <a:spcPts val="800"/>
              </a:spcBef>
            </a:pPr>
            <a:r>
              <a:rPr sz="1800" i="1" spc="-10" dirty="0">
                <a:latin typeface="Courier New"/>
                <a:cs typeface="Courier New"/>
              </a:rPr>
              <a:t>Entre </a:t>
            </a:r>
            <a:r>
              <a:rPr sz="1800" i="1" spc="-5" dirty="0">
                <a:latin typeface="Courier New"/>
                <a:cs typeface="Courier New"/>
              </a:rPr>
              <a:t>em </a:t>
            </a:r>
            <a:r>
              <a:rPr sz="1800" i="1" spc="-10" dirty="0">
                <a:latin typeface="Courier New"/>
                <a:cs typeface="Courier New"/>
              </a:rPr>
              <a:t>contato </a:t>
            </a:r>
            <a:r>
              <a:rPr sz="1800" i="1" spc="-5" dirty="0">
                <a:latin typeface="Courier New"/>
                <a:cs typeface="Courier New"/>
              </a:rPr>
              <a:t>por</a:t>
            </a:r>
            <a:r>
              <a:rPr sz="1800" i="1" spc="-75" dirty="0">
                <a:latin typeface="Courier New"/>
                <a:cs typeface="Courier New"/>
              </a:rPr>
              <a:t> </a:t>
            </a:r>
            <a:r>
              <a:rPr sz="1800" i="1" spc="-10" dirty="0">
                <a:latin typeface="Courier New"/>
                <a:cs typeface="Courier New"/>
              </a:rPr>
              <a:t>e-mail</a:t>
            </a:r>
            <a:endParaRPr sz="1800">
              <a:latin typeface="Courier New"/>
              <a:cs typeface="Courier New"/>
            </a:endParaRPr>
          </a:p>
          <a:p>
            <a:pPr marL="243204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&lt;/a&gt;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5726" y="2150821"/>
            <a:ext cx="12338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Link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 para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enviar</a:t>
            </a:r>
            <a:r>
              <a:rPr sz="1800" i="1" spc="-5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dirty="0">
                <a:solidFill>
                  <a:srgbClr val="205868"/>
                </a:solidFill>
                <a:latin typeface="Carlito"/>
                <a:cs typeface="Carlito"/>
              </a:rPr>
              <a:t>e-mail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8352" y="3672840"/>
            <a:ext cx="6254750" cy="1501140"/>
            <a:chOff x="3578352" y="3672840"/>
            <a:chExt cx="6254750" cy="1501140"/>
          </a:xfrm>
        </p:grpSpPr>
        <p:sp>
          <p:nvSpPr>
            <p:cNvPr id="11" name="object 11"/>
            <p:cNvSpPr/>
            <p:nvPr/>
          </p:nvSpPr>
          <p:spPr>
            <a:xfrm>
              <a:off x="3578352" y="3672840"/>
              <a:ext cx="6254496" cy="1501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72840" y="3741420"/>
              <a:ext cx="4831079" cy="14218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46932" y="3741420"/>
            <a:ext cx="6122035" cy="13690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89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&lt;a</a:t>
            </a:r>
            <a:r>
              <a:rPr sz="2000" spc="-1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ourier New"/>
                <a:cs typeface="Courier New"/>
              </a:rPr>
              <a:t>href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="</a:t>
            </a:r>
            <a:r>
              <a:rPr sz="2000" b="1" spc="-5" dirty="0">
                <a:solidFill>
                  <a:srgbClr val="548ED4"/>
                </a:solidFill>
                <a:latin typeface="Courier New"/>
                <a:cs typeface="Courier New"/>
              </a:rPr>
              <a:t>tel</a:t>
            </a:r>
            <a:r>
              <a:rPr sz="2000" spc="-5" dirty="0">
                <a:solidFill>
                  <a:srgbClr val="548ED4"/>
                </a:solidFill>
                <a:latin typeface="Courier New"/>
                <a:cs typeface="Courier New"/>
              </a:rPr>
              <a:t>:034-9999-9999</a:t>
            </a: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"&gt;</a:t>
            </a:r>
            <a:endParaRPr sz="2000">
              <a:latin typeface="Courier New"/>
              <a:cs typeface="Courier New"/>
            </a:endParaRPr>
          </a:p>
          <a:p>
            <a:pPr marL="701675">
              <a:lnSpc>
                <a:spcPct val="100000"/>
              </a:lnSpc>
              <a:spcBef>
                <a:spcPts val="800"/>
              </a:spcBef>
            </a:pPr>
            <a:r>
              <a:rPr sz="1800" i="1" spc="-10" dirty="0">
                <a:latin typeface="Courier New"/>
                <a:cs typeface="Courier New"/>
              </a:rPr>
              <a:t>Entre </a:t>
            </a:r>
            <a:r>
              <a:rPr sz="1800" i="1" spc="-5" dirty="0">
                <a:latin typeface="Courier New"/>
                <a:cs typeface="Courier New"/>
              </a:rPr>
              <a:t>em </a:t>
            </a:r>
            <a:r>
              <a:rPr sz="1800" i="1" spc="-10" dirty="0">
                <a:latin typeface="Courier New"/>
                <a:cs typeface="Courier New"/>
              </a:rPr>
              <a:t>contato </a:t>
            </a:r>
            <a:r>
              <a:rPr sz="1800" i="1" spc="-5" dirty="0">
                <a:latin typeface="Courier New"/>
                <a:cs typeface="Courier New"/>
              </a:rPr>
              <a:t>por</a:t>
            </a:r>
            <a:r>
              <a:rPr sz="1800" i="1" spc="-70" dirty="0">
                <a:latin typeface="Courier New"/>
                <a:cs typeface="Courier New"/>
              </a:rPr>
              <a:t> </a:t>
            </a:r>
            <a:r>
              <a:rPr sz="1800" i="1" spc="-10" dirty="0">
                <a:latin typeface="Courier New"/>
                <a:cs typeface="Courier New"/>
              </a:rPr>
              <a:t>telefone</a:t>
            </a:r>
            <a:endParaRPr sz="1800">
              <a:latin typeface="Courier New"/>
              <a:cs typeface="Courier New"/>
            </a:endParaRPr>
          </a:p>
          <a:p>
            <a:pPr marL="244475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solidFill>
                  <a:srgbClr val="0000FF"/>
                </a:solidFill>
                <a:latin typeface="Courier New"/>
                <a:cs typeface="Courier New"/>
              </a:rPr>
              <a:t>&lt;/a&gt;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25472" y="4007357"/>
            <a:ext cx="10248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Link para  número</a:t>
            </a:r>
            <a:r>
              <a:rPr sz="1800" i="1" spc="-9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 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telefone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4945" y="147065"/>
            <a:ext cx="16452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T</a:t>
            </a:r>
            <a:r>
              <a:rPr spc="-275" dirty="0"/>
              <a:t>abelas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1904" y="1632204"/>
            <a:ext cx="6144895" cy="3726179"/>
            <a:chOff x="3041904" y="1632204"/>
            <a:chExt cx="6144895" cy="3726179"/>
          </a:xfrm>
        </p:grpSpPr>
        <p:sp>
          <p:nvSpPr>
            <p:cNvPr id="4" name="object 4"/>
            <p:cNvSpPr/>
            <p:nvPr/>
          </p:nvSpPr>
          <p:spPr>
            <a:xfrm>
              <a:off x="3041904" y="1632204"/>
              <a:ext cx="6144768" cy="37261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4012" y="1734312"/>
              <a:ext cx="5832347" cy="3389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35" y="1361947"/>
            <a:ext cx="902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48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ab</a:t>
            </a:r>
            <a:r>
              <a:rPr sz="1800" i="1" spc="58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2535" y="1965147"/>
            <a:ext cx="526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430" dirty="0">
                <a:solidFill>
                  <a:srgbClr val="0000FF"/>
                </a:solidFill>
                <a:latin typeface="Arial"/>
                <a:cs typeface="Arial"/>
              </a:rPr>
              <a:t>tr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2535" y="2870961"/>
            <a:ext cx="52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225" dirty="0">
                <a:solidFill>
                  <a:srgbClr val="0000FF"/>
                </a:solidFill>
                <a:latin typeface="Arial"/>
                <a:cs typeface="Arial"/>
              </a:rPr>
              <a:t>td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535" y="3776598"/>
            <a:ext cx="52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225" dirty="0">
                <a:solidFill>
                  <a:srgbClr val="0000FF"/>
                </a:solidFill>
                <a:latin typeface="Arial"/>
                <a:cs typeface="Arial"/>
              </a:rPr>
              <a:t>th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5848" y="1361947"/>
            <a:ext cx="6264275" cy="422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Criação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1800" spc="-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tabela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1900" i="1" spc="-95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sz="1900" i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i="1" spc="-120" dirty="0">
                <a:solidFill>
                  <a:srgbClr val="0000FF"/>
                </a:solidFill>
                <a:latin typeface="Arial"/>
                <a:cs typeface="Arial"/>
              </a:rPr>
              <a:t>row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Define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1800" b="1" spc="-140" dirty="0">
                <a:solidFill>
                  <a:srgbClr val="1C4D5A"/>
                </a:solidFill>
                <a:latin typeface="Arial"/>
                <a:cs typeface="Arial"/>
              </a:rPr>
              <a:t>nova </a:t>
            </a:r>
            <a:r>
              <a:rPr sz="1800" b="1" spc="-90" dirty="0">
                <a:solidFill>
                  <a:srgbClr val="1C4D5A"/>
                </a:solidFill>
                <a:latin typeface="Arial"/>
                <a:cs typeface="Arial"/>
              </a:rPr>
              <a:t>linha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na</a:t>
            </a:r>
            <a:r>
              <a:rPr sz="1800" spc="4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tabela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sz="1900" i="1" spc="-95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sz="1900" i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i="1" spc="-120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Define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1800" b="1" spc="-110" dirty="0">
                <a:solidFill>
                  <a:srgbClr val="1C4D5A"/>
                </a:solidFill>
                <a:latin typeface="Arial"/>
                <a:cs typeface="Arial"/>
              </a:rPr>
              <a:t>célula </a:t>
            </a:r>
            <a:r>
              <a:rPr sz="1800" b="1" spc="-105" dirty="0">
                <a:solidFill>
                  <a:srgbClr val="1C4D5A"/>
                </a:solidFill>
                <a:latin typeface="Arial"/>
                <a:cs typeface="Arial"/>
              </a:rPr>
              <a:t>padrão </a:t>
            </a:r>
            <a:r>
              <a:rPr sz="1800" spc="-50" dirty="0">
                <a:solidFill>
                  <a:srgbClr val="1C4D5A"/>
                </a:solidFill>
                <a:latin typeface="Arial"/>
                <a:cs typeface="Arial"/>
              </a:rPr>
              <a:t>dentro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</a:t>
            </a:r>
            <a:r>
              <a:rPr sz="1800" spc="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1C4D5A"/>
                </a:solidFill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sz="1900" i="1" spc="-95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sz="1900" i="1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i="1" spc="-180" dirty="0">
                <a:solidFill>
                  <a:srgbClr val="0000FF"/>
                </a:solidFill>
                <a:latin typeface="Arial"/>
                <a:cs typeface="Arial"/>
              </a:rPr>
              <a:t>head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Define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1800" b="1" spc="-110" dirty="0">
                <a:solidFill>
                  <a:srgbClr val="1C4D5A"/>
                </a:solidFill>
                <a:latin typeface="Arial"/>
                <a:cs typeface="Arial"/>
              </a:rPr>
              <a:t>célula </a:t>
            </a:r>
            <a:r>
              <a:rPr sz="1800" b="1" spc="-120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b="1" spc="-130" dirty="0">
                <a:solidFill>
                  <a:srgbClr val="1C4D5A"/>
                </a:solidFill>
                <a:latin typeface="Arial"/>
                <a:cs typeface="Arial"/>
              </a:rPr>
              <a:t>cabeçalho </a:t>
            </a:r>
            <a:r>
              <a:rPr sz="1800" spc="-50" dirty="0">
                <a:solidFill>
                  <a:srgbClr val="1C4D5A"/>
                </a:solidFill>
                <a:latin typeface="Arial"/>
                <a:cs typeface="Arial"/>
              </a:rPr>
              <a:t>dentro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</a:t>
            </a:r>
            <a:r>
              <a:rPr sz="1800" spc="13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1C4D5A"/>
                </a:solidFill>
                <a:latin typeface="Arial"/>
                <a:cs typeface="Arial"/>
              </a:rPr>
              <a:t>linha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Por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padrão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800" spc="-105" dirty="0">
                <a:solidFill>
                  <a:srgbClr val="1C4D5A"/>
                </a:solidFill>
                <a:latin typeface="Arial"/>
                <a:cs typeface="Arial"/>
              </a:rPr>
              <a:t>navegador exibe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conteúdo </a:t>
            </a:r>
            <a:r>
              <a:rPr sz="1800" spc="-140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1800" spc="-40" dirty="0">
                <a:solidFill>
                  <a:srgbClr val="1C4D5A"/>
                </a:solidFill>
                <a:latin typeface="Arial"/>
                <a:cs typeface="Arial"/>
              </a:rPr>
              <a:t>negrito </a:t>
            </a:r>
            <a:r>
              <a:rPr sz="1800" spc="-170" dirty="0">
                <a:solidFill>
                  <a:srgbClr val="1C4D5A"/>
                </a:solidFill>
                <a:latin typeface="Arial"/>
                <a:cs typeface="Arial"/>
              </a:rPr>
              <a:t>e</a:t>
            </a:r>
            <a:r>
              <a:rPr sz="1800" spc="-13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centralizado</a:t>
            </a:r>
            <a:endParaRPr sz="1800">
              <a:latin typeface="Arial"/>
              <a:cs typeface="Arial"/>
            </a:endParaRPr>
          </a:p>
          <a:p>
            <a:pPr marL="12700" marR="1148715">
              <a:lnSpc>
                <a:spcPct val="110000"/>
              </a:lnSpc>
              <a:spcBef>
                <a:spcPts val="2460"/>
              </a:spcBef>
            </a:pP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Definem </a:t>
            </a:r>
            <a:r>
              <a:rPr sz="1800" spc="-145" dirty="0">
                <a:solidFill>
                  <a:srgbClr val="1C4D5A"/>
                </a:solidFill>
                <a:latin typeface="Arial"/>
                <a:cs typeface="Arial"/>
              </a:rPr>
              <a:t>seções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cabeçalho, </a:t>
            </a: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corpo </a:t>
            </a:r>
            <a:r>
              <a:rPr sz="1800" spc="-170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rodapé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na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tabela  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Comumente </a:t>
            </a:r>
            <a:r>
              <a:rPr sz="1800" spc="-55" dirty="0">
                <a:solidFill>
                  <a:srgbClr val="1C4D5A"/>
                </a:solidFill>
                <a:latin typeface="Arial"/>
                <a:cs typeface="Arial"/>
              </a:rPr>
              <a:t>utilizados </a:t>
            </a:r>
            <a:r>
              <a:rPr sz="1800" spc="-140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tabelas</a:t>
            </a:r>
            <a:r>
              <a:rPr sz="1800" spc="5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longas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2535" y="4956428"/>
            <a:ext cx="902969" cy="9309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48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he</a:t>
            </a:r>
            <a:r>
              <a:rPr sz="1800" i="1" spc="-1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48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bo</a:t>
            </a:r>
            <a:r>
              <a:rPr sz="1800" i="1" spc="-1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1800" i="1" spc="8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8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1800" i="1" spc="480" dirty="0">
                <a:solidFill>
                  <a:srgbClr val="0000FF"/>
                </a:solidFill>
                <a:latin typeface="Arial"/>
                <a:cs typeface="Arial"/>
              </a:rPr>
              <a:t>tf</a:t>
            </a: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800" i="1" spc="-15" dirty="0">
                <a:solidFill>
                  <a:srgbClr val="0000FF"/>
                </a:solidFill>
                <a:latin typeface="Arial"/>
                <a:cs typeface="Arial"/>
              </a:rPr>
              <a:t>o</a:t>
            </a:r>
            <a:r>
              <a:rPr sz="1800" i="1" spc="48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1800" i="1" spc="-6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74945" y="147065"/>
            <a:ext cx="16452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T</a:t>
            </a:r>
            <a:r>
              <a:rPr spc="-275" dirty="0"/>
              <a:t>abelas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7080" y="147065"/>
            <a:ext cx="40392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Exemplo </a:t>
            </a:r>
            <a:r>
              <a:rPr spc="-290" dirty="0"/>
              <a:t>de</a:t>
            </a:r>
            <a:r>
              <a:rPr spc="-130" dirty="0"/>
              <a:t> </a:t>
            </a:r>
            <a:r>
              <a:rPr spc="-310" dirty="0"/>
              <a:t>Tabela</a:t>
            </a:r>
          </a:p>
        </p:txBody>
      </p:sp>
      <p:sp>
        <p:nvSpPr>
          <p:cNvPr id="3" name="object 3"/>
          <p:cNvSpPr/>
          <p:nvPr/>
        </p:nvSpPr>
        <p:spPr>
          <a:xfrm>
            <a:off x="1495044" y="1095755"/>
            <a:ext cx="3410711" cy="5213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3103" y="1572767"/>
            <a:ext cx="5673852" cy="425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1991486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3931539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7226" y="1819004"/>
            <a:ext cx="7411720" cy="35902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Elementos </a:t>
            </a:r>
            <a:r>
              <a:rPr sz="2400" spc="-165" dirty="0">
                <a:solidFill>
                  <a:srgbClr val="0000FF"/>
                </a:solidFill>
                <a:latin typeface="Arial"/>
                <a:cs typeface="Arial"/>
              </a:rPr>
              <a:t>de</a:t>
            </a:r>
            <a:r>
              <a:rPr sz="240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10" dirty="0">
                <a:solidFill>
                  <a:srgbClr val="0000FF"/>
                </a:solidFill>
                <a:latin typeface="Arial"/>
                <a:cs typeface="Arial"/>
              </a:rPr>
              <a:t>bloco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4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85" dirty="0">
                <a:solidFill>
                  <a:srgbClr val="1C4D5A"/>
                </a:solidFill>
                <a:latin typeface="Arial"/>
                <a:cs typeface="Arial"/>
              </a:rPr>
              <a:t>Começam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70" dirty="0">
                <a:solidFill>
                  <a:srgbClr val="1C4D5A"/>
                </a:solidFill>
                <a:latin typeface="Arial"/>
                <a:cs typeface="Arial"/>
              </a:rPr>
              <a:t>terminam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com uma </a:t>
            </a:r>
            <a:r>
              <a:rPr sz="2300" b="1" i="1" spc="-190" dirty="0">
                <a:solidFill>
                  <a:srgbClr val="4F81BC"/>
                </a:solidFill>
                <a:latin typeface="Arial"/>
                <a:cs typeface="Arial"/>
              </a:rPr>
              <a:t>quebra </a:t>
            </a:r>
            <a:r>
              <a:rPr sz="2300" b="1" i="1" spc="-210" dirty="0">
                <a:solidFill>
                  <a:srgbClr val="4F81BC"/>
                </a:solidFill>
                <a:latin typeface="Arial"/>
                <a:cs typeface="Arial"/>
              </a:rPr>
              <a:t>de</a:t>
            </a:r>
            <a:r>
              <a:rPr sz="2300" b="1" i="1" spc="-160" dirty="0">
                <a:solidFill>
                  <a:srgbClr val="4F81BC"/>
                </a:solidFill>
                <a:latin typeface="Arial"/>
                <a:cs typeface="Arial"/>
              </a:rPr>
              <a:t> linha</a:t>
            </a:r>
            <a:endParaRPr sz="23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37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Ocupam,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por 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padrão, </a:t>
            </a:r>
            <a:r>
              <a:rPr sz="2300" b="1" i="1" spc="-150" dirty="0">
                <a:solidFill>
                  <a:srgbClr val="4F81BC"/>
                </a:solidFill>
                <a:latin typeface="Arial"/>
                <a:cs typeface="Arial"/>
              </a:rPr>
              <a:t>toda </a:t>
            </a:r>
            <a:r>
              <a:rPr sz="2300" b="1" i="1" spc="-195" dirty="0">
                <a:solidFill>
                  <a:srgbClr val="4F81BC"/>
                </a:solidFill>
                <a:latin typeface="Arial"/>
                <a:cs typeface="Arial"/>
              </a:rPr>
              <a:t>a </a:t>
            </a:r>
            <a:r>
              <a:rPr sz="2300" b="1" i="1" spc="-150" dirty="0">
                <a:solidFill>
                  <a:srgbClr val="4F81BC"/>
                </a:solidFill>
                <a:latin typeface="Arial"/>
                <a:cs typeface="Arial"/>
              </a:rPr>
              <a:t>largura</a:t>
            </a:r>
            <a:r>
              <a:rPr sz="2300" b="1" i="1" spc="-5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300" b="1" i="1" spc="-190" dirty="0">
                <a:solidFill>
                  <a:srgbClr val="4F81BC"/>
                </a:solidFill>
                <a:latin typeface="Arial"/>
                <a:cs typeface="Arial"/>
              </a:rPr>
              <a:t>disponível</a:t>
            </a:r>
            <a:endParaRPr sz="23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  <a:tab pos="2333625" algn="l"/>
                <a:tab pos="3134360" algn="l"/>
                <a:tab pos="4335145" algn="l"/>
                <a:tab pos="5135245" algn="l"/>
                <a:tab pos="5935345" algn="l"/>
                <a:tab pos="6735445" algn="l"/>
              </a:tabLst>
            </a:pPr>
            <a:r>
              <a:rPr sz="2200" spc="-229" dirty="0">
                <a:solidFill>
                  <a:srgbClr val="1C4D5A"/>
                </a:solidFill>
                <a:latin typeface="Arial"/>
                <a:cs typeface="Arial"/>
              </a:rPr>
              <a:t>E</a:t>
            </a:r>
            <a:r>
              <a:rPr sz="2200" spc="-215" dirty="0">
                <a:solidFill>
                  <a:srgbClr val="1C4D5A"/>
                </a:solidFill>
                <a:latin typeface="Arial"/>
                <a:cs typeface="Arial"/>
              </a:rPr>
              <a:t>x</a:t>
            </a:r>
            <a:r>
              <a:rPr sz="2200" spc="-160" dirty="0">
                <a:solidFill>
                  <a:srgbClr val="1C4D5A"/>
                </a:solidFill>
                <a:latin typeface="Arial"/>
                <a:cs typeface="Arial"/>
              </a:rPr>
              <a:t>em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p</a:t>
            </a: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lo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s</a:t>
            </a:r>
            <a:r>
              <a:rPr sz="2200" spc="-200" dirty="0">
                <a:solidFill>
                  <a:srgbClr val="1C4D5A"/>
                </a:solidFill>
                <a:latin typeface="Arial"/>
                <a:cs typeface="Arial"/>
              </a:rPr>
              <a:t>: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i="1" spc="-50" dirty="0">
                <a:solidFill>
                  <a:srgbClr val="4F81BC"/>
                </a:solidFill>
                <a:latin typeface="Arial"/>
                <a:cs typeface="Arial"/>
              </a:rPr>
              <a:t>&lt;p&gt;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-45" dirty="0">
                <a:solidFill>
                  <a:srgbClr val="4F81BC"/>
                </a:solidFill>
                <a:latin typeface="Arial"/>
                <a:cs typeface="Arial"/>
              </a:rPr>
              <a:t>&lt;h1&gt;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&lt;</a:t>
            </a:r>
            <a:r>
              <a:rPr sz="1900" i="1" spc="215" dirty="0">
                <a:solidFill>
                  <a:srgbClr val="4F81BC"/>
                </a:solidFill>
                <a:latin typeface="Arial"/>
                <a:cs typeface="Arial"/>
              </a:rPr>
              <a:t>table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&lt;</a:t>
            </a:r>
            <a:r>
              <a:rPr sz="1900" i="1" spc="300" dirty="0">
                <a:solidFill>
                  <a:srgbClr val="4F81BC"/>
                </a:solidFill>
                <a:latin typeface="Arial"/>
                <a:cs typeface="Arial"/>
              </a:rPr>
              <a:t>ol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&lt;</a:t>
            </a:r>
            <a:r>
              <a:rPr sz="1900" i="1" spc="300" dirty="0">
                <a:solidFill>
                  <a:srgbClr val="4F81BC"/>
                </a:solidFill>
                <a:latin typeface="Arial"/>
                <a:cs typeface="Arial"/>
              </a:rPr>
              <a:t>ul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275" dirty="0">
                <a:solidFill>
                  <a:srgbClr val="4F81BC"/>
                </a:solidFill>
                <a:latin typeface="Arial"/>
                <a:cs typeface="Arial"/>
              </a:rPr>
              <a:t>&lt;li&gt;</a:t>
            </a:r>
            <a:r>
              <a:rPr sz="1900" i="1" spc="509" dirty="0">
                <a:solidFill>
                  <a:srgbClr val="1C4D5A"/>
                </a:solidFill>
                <a:latin typeface="Arial"/>
                <a:cs typeface="Arial"/>
              </a:rPr>
              <a:t>,</a:t>
            </a:r>
            <a:r>
              <a:rPr sz="1900" i="1" dirty="0">
                <a:solidFill>
                  <a:srgbClr val="1C4D5A"/>
                </a:solidFill>
                <a:latin typeface="Arial"/>
                <a:cs typeface="Arial"/>
              </a:rPr>
              <a:t>	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&lt;</a:t>
            </a:r>
            <a:r>
              <a:rPr sz="1900" i="1" spc="229" dirty="0">
                <a:solidFill>
                  <a:srgbClr val="4F81BC"/>
                </a:solidFill>
                <a:latin typeface="Arial"/>
                <a:cs typeface="Arial"/>
              </a:rPr>
              <a:t>div</a:t>
            </a:r>
            <a:r>
              <a:rPr sz="1900" i="1" spc="-70" dirty="0">
                <a:solidFill>
                  <a:srgbClr val="4F81BC"/>
                </a:solidFill>
                <a:latin typeface="Arial"/>
                <a:cs typeface="Arial"/>
              </a:rPr>
              <a:t>&gt;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2400" spc="-130" dirty="0">
                <a:solidFill>
                  <a:srgbClr val="0000FF"/>
                </a:solidFill>
                <a:latin typeface="Arial"/>
                <a:cs typeface="Arial"/>
              </a:rPr>
              <a:t>Elementos </a:t>
            </a:r>
            <a:r>
              <a:rPr sz="2400" spc="-165" dirty="0">
                <a:solidFill>
                  <a:srgbClr val="0000FF"/>
                </a:solidFill>
                <a:latin typeface="Arial"/>
                <a:cs typeface="Arial"/>
              </a:rPr>
              <a:t>de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linha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200" spc="-165" dirty="0">
                <a:solidFill>
                  <a:srgbClr val="1C4D5A"/>
                </a:solidFill>
                <a:latin typeface="Arial"/>
                <a:cs typeface="Arial"/>
              </a:rPr>
              <a:t>começam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com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quebra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200" spc="1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1C4D5A"/>
                </a:solidFill>
                <a:latin typeface="Arial"/>
                <a:cs typeface="Arial"/>
              </a:rPr>
              <a:t>linha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39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Ocupam </a:t>
            </a:r>
            <a:r>
              <a:rPr sz="2300" b="1" i="1" spc="-210" dirty="0">
                <a:solidFill>
                  <a:srgbClr val="4F81BC"/>
                </a:solidFill>
                <a:latin typeface="Arial"/>
                <a:cs typeface="Arial"/>
              </a:rPr>
              <a:t>somente </a:t>
            </a:r>
            <a:r>
              <a:rPr sz="2300" b="1" i="1" spc="-195" dirty="0">
                <a:solidFill>
                  <a:srgbClr val="4F81BC"/>
                </a:solidFill>
                <a:latin typeface="Arial"/>
                <a:cs typeface="Arial"/>
              </a:rPr>
              <a:t>a </a:t>
            </a:r>
            <a:r>
              <a:rPr sz="2300" b="1" i="1" spc="-155" dirty="0">
                <a:solidFill>
                  <a:srgbClr val="4F81BC"/>
                </a:solidFill>
                <a:latin typeface="Arial"/>
                <a:cs typeface="Arial"/>
              </a:rPr>
              <a:t>largura </a:t>
            </a:r>
            <a:r>
              <a:rPr sz="2300" b="1" i="1" spc="-210" dirty="0">
                <a:solidFill>
                  <a:srgbClr val="4F81BC"/>
                </a:solidFill>
                <a:latin typeface="Arial"/>
                <a:cs typeface="Arial"/>
              </a:rPr>
              <a:t>necessária </a:t>
            </a:r>
            <a:r>
              <a:rPr sz="2300" b="1" i="1" spc="-170" dirty="0">
                <a:solidFill>
                  <a:srgbClr val="4F81BC"/>
                </a:solidFill>
                <a:latin typeface="Arial"/>
                <a:cs typeface="Arial"/>
              </a:rPr>
              <a:t>para </a:t>
            </a:r>
            <a:r>
              <a:rPr sz="2300" b="1" i="1" spc="-245" dirty="0">
                <a:solidFill>
                  <a:srgbClr val="4F81BC"/>
                </a:solidFill>
                <a:latin typeface="Arial"/>
                <a:cs typeface="Arial"/>
              </a:rPr>
              <a:t>sua</a:t>
            </a:r>
            <a:r>
              <a:rPr sz="2300" b="1" i="1" spc="-195" dirty="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2300" b="1" i="1" spc="-190" dirty="0">
                <a:solidFill>
                  <a:srgbClr val="4F81BC"/>
                </a:solidFill>
                <a:latin typeface="Arial"/>
                <a:cs typeface="Arial"/>
              </a:rPr>
              <a:t>exibição</a:t>
            </a:r>
            <a:endParaRPr sz="23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8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  <a:tab pos="2437130" algn="l"/>
                <a:tab pos="3361054" algn="l"/>
                <a:tab pos="4439920" algn="l"/>
                <a:tab pos="5209540" algn="l"/>
              </a:tabLst>
            </a:pPr>
            <a:r>
              <a:rPr sz="2200" spc="-150" dirty="0">
                <a:solidFill>
                  <a:srgbClr val="1C4D5A"/>
                </a:solidFill>
                <a:latin typeface="Arial"/>
                <a:cs typeface="Arial"/>
              </a:rPr>
              <a:t>Exemplos:</a:t>
            </a:r>
            <a:r>
              <a:rPr sz="2200" spc="2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i="1" spc="105" dirty="0">
                <a:solidFill>
                  <a:srgbClr val="4F81BC"/>
                </a:solidFill>
                <a:latin typeface="Arial"/>
                <a:cs typeface="Arial"/>
              </a:rPr>
              <a:t>&lt;b&gt;</a:t>
            </a:r>
            <a:r>
              <a:rPr sz="2200" i="1" spc="105" dirty="0">
                <a:solidFill>
                  <a:srgbClr val="1C4D5A"/>
                </a:solidFill>
                <a:latin typeface="Arial"/>
                <a:cs typeface="Arial"/>
              </a:rPr>
              <a:t>,	</a:t>
            </a:r>
            <a:r>
              <a:rPr sz="2200" i="1" spc="-40" dirty="0">
                <a:solidFill>
                  <a:srgbClr val="4F81BC"/>
                </a:solidFill>
                <a:latin typeface="Arial"/>
                <a:cs typeface="Arial"/>
              </a:rPr>
              <a:t>&lt;em&gt;</a:t>
            </a:r>
            <a:r>
              <a:rPr sz="2200" i="1" spc="-40" dirty="0">
                <a:solidFill>
                  <a:srgbClr val="1C4D5A"/>
                </a:solidFill>
                <a:latin typeface="Arial"/>
                <a:cs typeface="Arial"/>
              </a:rPr>
              <a:t>,	</a:t>
            </a:r>
            <a:r>
              <a:rPr sz="2200" i="1" spc="85" dirty="0">
                <a:solidFill>
                  <a:srgbClr val="4F81BC"/>
                </a:solidFill>
                <a:latin typeface="Arial"/>
                <a:cs typeface="Arial"/>
              </a:rPr>
              <a:t>&lt;img&gt;</a:t>
            </a:r>
            <a:r>
              <a:rPr sz="2200" i="1" spc="85" dirty="0">
                <a:solidFill>
                  <a:srgbClr val="1C4D5A"/>
                </a:solidFill>
                <a:latin typeface="Arial"/>
                <a:cs typeface="Arial"/>
              </a:rPr>
              <a:t>,	</a:t>
            </a:r>
            <a:r>
              <a:rPr sz="2200" i="1" spc="105" dirty="0">
                <a:solidFill>
                  <a:srgbClr val="4F81BC"/>
                </a:solidFill>
                <a:latin typeface="Arial"/>
                <a:cs typeface="Arial"/>
              </a:rPr>
              <a:t>&lt;a&gt;</a:t>
            </a:r>
            <a:r>
              <a:rPr sz="2200" i="1" spc="105" dirty="0">
                <a:solidFill>
                  <a:srgbClr val="1C4D5A"/>
                </a:solidFill>
                <a:latin typeface="Arial"/>
                <a:cs typeface="Arial"/>
              </a:rPr>
              <a:t>,	</a:t>
            </a:r>
            <a:r>
              <a:rPr sz="2200" i="1" spc="-20" dirty="0">
                <a:solidFill>
                  <a:srgbClr val="4F81BC"/>
                </a:solidFill>
                <a:latin typeface="Arial"/>
                <a:cs typeface="Arial"/>
              </a:rPr>
              <a:t>&lt;span&gt;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49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2554" y="247650"/>
            <a:ext cx="6865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/>
              <a:t>Elementos </a:t>
            </a:r>
            <a:r>
              <a:rPr sz="3200" spc="-220" dirty="0"/>
              <a:t>de </a:t>
            </a:r>
            <a:r>
              <a:rPr sz="3200" spc="-160" dirty="0"/>
              <a:t>Bloco </a:t>
            </a:r>
            <a:r>
              <a:rPr sz="3200" spc="-295" dirty="0"/>
              <a:t>e </a:t>
            </a:r>
            <a:r>
              <a:rPr sz="3200" spc="-170" dirty="0"/>
              <a:t>Elementos </a:t>
            </a:r>
            <a:r>
              <a:rPr sz="3200" spc="-220" dirty="0"/>
              <a:t>de</a:t>
            </a:r>
            <a:r>
              <a:rPr sz="3200" spc="180" dirty="0"/>
              <a:t> </a:t>
            </a:r>
            <a:r>
              <a:rPr sz="3200" spc="-140" dirty="0"/>
              <a:t>Linha</a:t>
            </a: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735" y="147065"/>
            <a:ext cx="8556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Elemento </a:t>
            </a:r>
            <a:r>
              <a:rPr spc="-290" dirty="0"/>
              <a:t>de </a:t>
            </a:r>
            <a:r>
              <a:rPr spc="-210" dirty="0"/>
              <a:t>Bloco </a:t>
            </a:r>
            <a:r>
              <a:rPr spc="-390" dirty="0"/>
              <a:t>e </a:t>
            </a:r>
            <a:r>
              <a:rPr spc="-215" dirty="0"/>
              <a:t>Elemento </a:t>
            </a:r>
            <a:r>
              <a:rPr spc="-290" dirty="0"/>
              <a:t>de</a:t>
            </a:r>
            <a:r>
              <a:rPr spc="380" dirty="0"/>
              <a:t> </a:t>
            </a:r>
            <a:r>
              <a:rPr spc="-185" dirty="0"/>
              <a:t>Linha</a:t>
            </a:r>
          </a:p>
        </p:txBody>
      </p:sp>
      <p:sp>
        <p:nvSpPr>
          <p:cNvPr id="3" name="object 3"/>
          <p:cNvSpPr/>
          <p:nvPr/>
        </p:nvSpPr>
        <p:spPr>
          <a:xfrm>
            <a:off x="527304" y="1318260"/>
            <a:ext cx="5661660" cy="422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65747" y="1318260"/>
            <a:ext cx="5298948" cy="422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50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1626260"/>
            <a:ext cx="7205345" cy="39541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200" i="1" spc="130" dirty="0">
                <a:solidFill>
                  <a:srgbClr val="0000FF"/>
                </a:solidFill>
                <a:latin typeface="Arial"/>
                <a:cs typeface="Arial"/>
              </a:rPr>
              <a:t>&lt;div&gt;</a:t>
            </a:r>
            <a:endParaRPr sz="22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73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Agrupa </a:t>
            </a: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elementos </a:t>
            </a:r>
            <a:r>
              <a:rPr sz="2000" spc="-114" dirty="0">
                <a:solidFill>
                  <a:srgbClr val="1C4D5A"/>
                </a:solidFill>
                <a:latin typeface="Arial"/>
                <a:cs typeface="Arial"/>
              </a:rPr>
              <a:t>– </a:t>
            </a:r>
            <a:r>
              <a:rPr sz="2000" b="1" spc="-10" dirty="0">
                <a:solidFill>
                  <a:srgbClr val="1C4D5A"/>
                </a:solidFill>
                <a:latin typeface="Carlito"/>
                <a:cs typeface="Carlito"/>
              </a:rPr>
              <a:t>container</a:t>
            </a:r>
            <a:r>
              <a:rPr sz="2000" b="1" spc="-25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1C4D5A"/>
                </a:solidFill>
                <a:latin typeface="Carlito"/>
                <a:cs typeface="Carlito"/>
              </a:rPr>
              <a:t>genérico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49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Muito utilizado </a:t>
            </a: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com CSS </a:t>
            </a: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ou</a:t>
            </a:r>
            <a:r>
              <a:rPr sz="2000" spc="-60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1C4D5A"/>
                </a:solidFill>
                <a:latin typeface="Carlito"/>
                <a:cs typeface="Carlito"/>
              </a:rPr>
              <a:t>JavaScript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Container </a:t>
            </a: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de </a:t>
            </a:r>
            <a:r>
              <a:rPr sz="2000" b="1" spc="-5" dirty="0">
                <a:solidFill>
                  <a:srgbClr val="1C4D5A"/>
                </a:solidFill>
                <a:latin typeface="Carlito"/>
                <a:cs typeface="Carlito"/>
              </a:rPr>
              <a:t>nível </a:t>
            </a:r>
            <a:r>
              <a:rPr sz="2000" b="1" dirty="0">
                <a:solidFill>
                  <a:srgbClr val="1C4D5A"/>
                </a:solidFill>
                <a:latin typeface="Carlito"/>
                <a:cs typeface="Carlito"/>
              </a:rPr>
              <a:t>de</a:t>
            </a:r>
            <a:r>
              <a:rPr sz="2000" b="1" spc="-35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2000" b="1" spc="-5" dirty="0">
                <a:solidFill>
                  <a:srgbClr val="1C4D5A"/>
                </a:solidFill>
                <a:latin typeface="Carlito"/>
                <a:cs typeface="Carlito"/>
              </a:rPr>
              <a:t>bloco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Sem </a:t>
            </a: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semântica </a:t>
            </a: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(não </a:t>
            </a:r>
            <a:r>
              <a:rPr sz="2000" spc="-10" dirty="0">
                <a:solidFill>
                  <a:srgbClr val="1C4D5A"/>
                </a:solidFill>
                <a:latin typeface="Carlito"/>
                <a:cs typeface="Carlito"/>
              </a:rPr>
              <a:t>agrega</a:t>
            </a:r>
            <a:r>
              <a:rPr sz="2000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C4D5A"/>
                </a:solidFill>
                <a:latin typeface="Carlito"/>
                <a:cs typeface="Carlito"/>
              </a:rPr>
              <a:t>significado)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275"/>
              </a:spcBef>
              <a:buClr>
                <a:srgbClr val="8EB4E2"/>
              </a:buClr>
              <a:buSzPct val="108333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Usar </a:t>
            </a:r>
            <a:r>
              <a:rPr sz="1800" spc="-130" dirty="0">
                <a:solidFill>
                  <a:srgbClr val="1C4D5A"/>
                </a:solidFill>
                <a:latin typeface="Arial"/>
                <a:cs typeface="Arial"/>
              </a:rPr>
              <a:t>apenas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quando 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houver elemento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semântico </a:t>
            </a:r>
            <a:r>
              <a:rPr sz="1800" spc="-105" dirty="0">
                <a:solidFill>
                  <a:srgbClr val="1C4D5A"/>
                </a:solidFill>
                <a:latin typeface="Arial"/>
                <a:cs typeface="Arial"/>
              </a:rPr>
              <a:t>mais</a:t>
            </a:r>
            <a:r>
              <a:rPr sz="1800" spc="18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apropriado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200" i="1" spc="-15" dirty="0">
                <a:solidFill>
                  <a:srgbClr val="0000FF"/>
                </a:solidFill>
                <a:latin typeface="Arial"/>
                <a:cs typeface="Arial"/>
              </a:rPr>
              <a:t>&lt;span&gt;</a:t>
            </a:r>
            <a:endParaRPr sz="22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132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b="1" spc="-5" dirty="0">
                <a:solidFill>
                  <a:srgbClr val="1C4D5A"/>
                </a:solidFill>
                <a:latin typeface="Carlito"/>
                <a:cs typeface="Carlito"/>
              </a:rPr>
              <a:t>Container genérico </a:t>
            </a:r>
            <a:r>
              <a:rPr sz="2000" b="1" dirty="0">
                <a:solidFill>
                  <a:srgbClr val="1C4D5A"/>
                </a:solidFill>
                <a:latin typeface="Carlito"/>
                <a:cs typeface="Carlito"/>
              </a:rPr>
              <a:t>de</a:t>
            </a:r>
            <a:r>
              <a:rPr sz="2000" b="1" spc="15" dirty="0">
                <a:solidFill>
                  <a:srgbClr val="1C4D5A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1C4D5A"/>
                </a:solidFill>
                <a:latin typeface="Carlito"/>
                <a:cs typeface="Carlito"/>
              </a:rPr>
              <a:t>linha</a:t>
            </a:r>
            <a:endParaRPr sz="2000">
              <a:latin typeface="Carlito"/>
              <a:cs typeface="Carlito"/>
            </a:endParaRPr>
          </a:p>
          <a:p>
            <a:pPr marL="730250" indent="-270510">
              <a:lnSpc>
                <a:spcPct val="100000"/>
              </a:lnSpc>
              <a:spcBef>
                <a:spcPts val="19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Sem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semântica </a:t>
            </a: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(não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agrega</a:t>
            </a:r>
            <a:r>
              <a:rPr sz="2200" spc="114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1C4D5A"/>
                </a:solidFill>
                <a:latin typeface="Arial"/>
                <a:cs typeface="Arial"/>
              </a:rPr>
              <a:t>significado)</a:t>
            </a:r>
            <a:endParaRPr sz="2200">
              <a:latin typeface="Arial"/>
              <a:cs typeface="Arial"/>
            </a:endParaRPr>
          </a:p>
          <a:p>
            <a:pPr marL="730250" indent="-270510">
              <a:lnSpc>
                <a:spcPct val="100000"/>
              </a:lnSpc>
              <a:spcBef>
                <a:spcPts val="580"/>
              </a:spcBef>
              <a:buClr>
                <a:srgbClr val="8EB4E2"/>
              </a:buClr>
              <a:buSzPct val="108333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Usar </a:t>
            </a:r>
            <a:r>
              <a:rPr sz="1800" spc="-130" dirty="0">
                <a:solidFill>
                  <a:srgbClr val="1C4D5A"/>
                </a:solidFill>
                <a:latin typeface="Arial"/>
                <a:cs typeface="Arial"/>
              </a:rPr>
              <a:t>apenas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quando 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houver elemento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semântico </a:t>
            </a:r>
            <a:r>
              <a:rPr sz="1800" spc="-105" dirty="0">
                <a:solidFill>
                  <a:srgbClr val="1C4D5A"/>
                </a:solidFill>
                <a:latin typeface="Arial"/>
                <a:cs typeface="Arial"/>
              </a:rPr>
              <a:t>mais</a:t>
            </a:r>
            <a:r>
              <a:rPr sz="1800" spc="18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apropriado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5286" y="147065"/>
            <a:ext cx="58235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Elementos </a:t>
            </a:r>
            <a:r>
              <a:rPr b="1" spc="-220" dirty="0">
                <a:latin typeface="Arial"/>
                <a:cs typeface="Arial"/>
              </a:rPr>
              <a:t>&lt;div&gt; </a:t>
            </a:r>
            <a:r>
              <a:rPr spc="-390" dirty="0"/>
              <a:t>e</a:t>
            </a:r>
            <a:r>
              <a:rPr spc="-155" dirty="0"/>
              <a:t> </a:t>
            </a:r>
            <a:r>
              <a:rPr b="1" spc="-285" dirty="0">
                <a:latin typeface="Arial"/>
                <a:cs typeface="Arial"/>
              </a:rPr>
              <a:t>&lt;span&gt;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1435227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3437763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7226" y="1250879"/>
            <a:ext cx="6837045" cy="46710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-140" dirty="0">
                <a:solidFill>
                  <a:srgbClr val="1C4D5A"/>
                </a:solidFill>
                <a:latin typeface="Arial"/>
                <a:cs typeface="Arial"/>
              </a:rPr>
              <a:t>Navegador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400" spc="-5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1C4D5A"/>
                </a:solidFill>
                <a:latin typeface="Arial"/>
                <a:cs typeface="Arial"/>
              </a:rPr>
              <a:t>Internet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7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Google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Chrome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Mozilla</a:t>
            </a:r>
            <a:r>
              <a:rPr sz="2000" spc="-10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Firefox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Microsoft</a:t>
            </a:r>
            <a:r>
              <a:rPr sz="2000" spc="-11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1C4D5A"/>
                </a:solidFill>
                <a:latin typeface="Arial"/>
                <a:cs typeface="Arial"/>
              </a:rPr>
              <a:t>Edge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80" dirty="0">
                <a:solidFill>
                  <a:srgbClr val="1C4D5A"/>
                </a:solidFill>
                <a:latin typeface="Arial"/>
                <a:cs typeface="Arial"/>
              </a:rPr>
              <a:t>Apple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Safari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Ferramenta </a:t>
            </a:r>
            <a:r>
              <a:rPr sz="2400" spc="-170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400" spc="-155" dirty="0">
                <a:solidFill>
                  <a:srgbClr val="1C4D5A"/>
                </a:solidFill>
                <a:latin typeface="Arial"/>
                <a:cs typeface="Arial"/>
              </a:rPr>
              <a:t>Edição </a:t>
            </a:r>
            <a:r>
              <a:rPr sz="2400" spc="530" dirty="0">
                <a:solidFill>
                  <a:srgbClr val="1C4D5A"/>
                </a:solidFill>
                <a:latin typeface="Arial"/>
                <a:cs typeface="Arial"/>
              </a:rPr>
              <a:t>/</a:t>
            </a:r>
            <a:r>
              <a:rPr sz="2400" spc="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1C4D5A"/>
                </a:solidFill>
                <a:latin typeface="Arial"/>
                <a:cs typeface="Arial"/>
              </a:rPr>
              <a:t>IDE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7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Microsoft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Visual </a:t>
            </a:r>
            <a:r>
              <a:rPr sz="2000" spc="-60" dirty="0">
                <a:solidFill>
                  <a:srgbClr val="1C4D5A"/>
                </a:solidFill>
                <a:latin typeface="Arial"/>
                <a:cs typeface="Arial"/>
              </a:rPr>
              <a:t>Studio </a:t>
            </a:r>
            <a:r>
              <a:rPr sz="2000" spc="-165" dirty="0">
                <a:solidFill>
                  <a:srgbClr val="1C4D5A"/>
                </a:solidFill>
                <a:latin typeface="Arial"/>
                <a:cs typeface="Arial"/>
              </a:rPr>
              <a:t>Code </a:t>
            </a: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(gratuito,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Windows,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Linux,</a:t>
            </a:r>
            <a:r>
              <a:rPr sz="2000" spc="-16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Mac)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Notepad++ </a:t>
            </a: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(gratuito,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1C4D5A"/>
                </a:solidFill>
                <a:latin typeface="Arial"/>
                <a:cs typeface="Arial"/>
              </a:rPr>
              <a:t>Windows)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Brackets </a:t>
            </a: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(gratuito,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Windows,</a:t>
            </a:r>
            <a:r>
              <a:rPr sz="2000" spc="-1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Mac)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Eclipse </a:t>
            </a:r>
            <a:r>
              <a:rPr sz="2000" spc="-135" dirty="0">
                <a:solidFill>
                  <a:srgbClr val="1C4D5A"/>
                </a:solidFill>
                <a:latin typeface="Arial"/>
                <a:cs typeface="Arial"/>
              </a:rPr>
              <a:t>IDE </a:t>
            </a:r>
            <a:r>
              <a:rPr sz="2000" spc="-30" dirty="0">
                <a:solidFill>
                  <a:srgbClr val="1C4D5A"/>
                </a:solidFill>
                <a:latin typeface="Arial"/>
                <a:cs typeface="Arial"/>
              </a:rPr>
              <a:t>(gratuito,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Windows,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Linux,</a:t>
            </a: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Mac)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0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Sublime 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Text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(pago,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Windows,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Linux,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Mac)</a:t>
            </a:r>
            <a:endParaRPr sz="20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1000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PhpStorm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(pago,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Windows,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Linux,</a:t>
            </a:r>
            <a:r>
              <a:rPr sz="2000" spc="-1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Mac)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66751" y="6684568"/>
            <a:ext cx="102342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  <a:tabLst>
                <a:tab pos="2192655" algn="l"/>
              </a:tabLst>
            </a:pPr>
            <a:r>
              <a:rPr spc="-10" dirty="0">
                <a:solidFill>
                  <a:srgbClr val="FFFFFF"/>
                </a:solidFill>
              </a:rPr>
              <a:t>Estrutura </a:t>
            </a:r>
            <a:r>
              <a:rPr dirty="0">
                <a:solidFill>
                  <a:srgbClr val="FFFFFF"/>
                </a:solidFill>
              </a:rPr>
              <a:t>de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Dados I	</a:t>
            </a:r>
            <a:r>
              <a:rPr spc="-20" dirty="0">
                <a:solidFill>
                  <a:srgbClr val="FFFFFF"/>
                </a:solidFill>
              </a:rPr>
              <a:t>Prof. </a:t>
            </a:r>
            <a:r>
              <a:rPr spc="-40" dirty="0">
                <a:solidFill>
                  <a:srgbClr val="FFFFFF"/>
                </a:solidFill>
              </a:rPr>
              <a:t>Dr. </a:t>
            </a:r>
            <a:r>
              <a:rPr dirty="0">
                <a:solidFill>
                  <a:srgbClr val="FFFFFF"/>
                </a:solidFill>
              </a:rPr>
              <a:t>Daniel </a:t>
            </a:r>
            <a:r>
              <a:rPr spc="5" dirty="0">
                <a:solidFill>
                  <a:srgbClr val="FFFFFF"/>
                </a:solidFill>
              </a:rPr>
              <a:t>A. </a:t>
            </a:r>
            <a:r>
              <a:rPr spc="-5" dirty="0">
                <a:solidFill>
                  <a:srgbClr val="FFFFFF"/>
                </a:solidFill>
              </a:rPr>
              <a:t>Furtado </a:t>
            </a:r>
            <a:r>
              <a:rPr dirty="0">
                <a:solidFill>
                  <a:srgbClr val="FFFFFF"/>
                </a:solidFill>
              </a:rPr>
              <a:t>- </a:t>
            </a:r>
            <a:r>
              <a:rPr spc="-5" dirty="0"/>
              <a:t>Proibida cópia, apropriação ou uso sem autorização </a:t>
            </a:r>
            <a:r>
              <a:rPr dirty="0"/>
              <a:t>de </a:t>
            </a:r>
            <a:r>
              <a:rPr spc="-5" dirty="0"/>
              <a:t>qualquer parte deste material </a:t>
            </a:r>
            <a:r>
              <a:rPr dirty="0"/>
              <a:t>- </a:t>
            </a:r>
            <a:r>
              <a:rPr spc="-5" dirty="0"/>
              <a:t>Lei </a:t>
            </a:r>
            <a:r>
              <a:rPr dirty="0"/>
              <a:t>nº 9</a:t>
            </a:r>
            <a:r>
              <a:rPr spc="65" dirty="0"/>
              <a:t> </a:t>
            </a:r>
            <a:r>
              <a:rPr dirty="0"/>
              <a:t>610/98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2886402" y="6671868"/>
            <a:ext cx="80683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Prof. </a:t>
            </a:r>
            <a:r>
              <a:rPr spc="-40" dirty="0"/>
              <a:t>Dr. </a:t>
            </a:r>
            <a:r>
              <a:rPr dirty="0"/>
              <a:t>Daniel </a:t>
            </a:r>
            <a:r>
              <a:rPr spc="5" dirty="0"/>
              <a:t>A. </a:t>
            </a:r>
            <a:r>
              <a:rPr dirty="0"/>
              <a:t>Furtado - </a:t>
            </a:r>
            <a:r>
              <a:rPr spc="-5" dirty="0"/>
              <a:t>Proibida cópia, apropriação ou uso sem autorização </a:t>
            </a:r>
            <a:r>
              <a:rPr dirty="0"/>
              <a:t>de </a:t>
            </a:r>
            <a:r>
              <a:rPr spc="-5" dirty="0"/>
              <a:t>qualquer parte deste material </a:t>
            </a:r>
            <a:r>
              <a:rPr dirty="0"/>
              <a:t>- </a:t>
            </a:r>
            <a:r>
              <a:rPr spc="-5" dirty="0"/>
              <a:t>Lei </a:t>
            </a:r>
            <a:r>
              <a:rPr dirty="0"/>
              <a:t>nº 9</a:t>
            </a:r>
            <a:r>
              <a:rPr spc="35" dirty="0"/>
              <a:t> </a:t>
            </a:r>
            <a:r>
              <a:rPr dirty="0"/>
              <a:t>610/98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5</a:t>
            </a:fld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26433" y="147065"/>
            <a:ext cx="37395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Edição </a:t>
            </a:r>
            <a:r>
              <a:rPr spc="-390" dirty="0"/>
              <a:t>e</a:t>
            </a:r>
            <a:r>
              <a:rPr spc="-125" dirty="0"/>
              <a:t> </a:t>
            </a:r>
            <a:r>
              <a:rPr spc="-229" dirty="0"/>
              <a:t>Exibição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5286" y="147065"/>
            <a:ext cx="58229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Elementos </a:t>
            </a:r>
            <a:r>
              <a:rPr b="1" spc="-220" dirty="0">
                <a:latin typeface="Arial"/>
                <a:cs typeface="Arial"/>
              </a:rPr>
              <a:t>&lt;div&gt; </a:t>
            </a:r>
            <a:r>
              <a:rPr spc="-390" dirty="0"/>
              <a:t>e</a:t>
            </a:r>
            <a:r>
              <a:rPr spc="-160" dirty="0"/>
              <a:t> </a:t>
            </a:r>
            <a:r>
              <a:rPr b="1" spc="-285" dirty="0">
                <a:latin typeface="Arial"/>
                <a:cs typeface="Arial"/>
              </a:rPr>
              <a:t>&lt;span&gt;</a:t>
            </a:r>
          </a:p>
        </p:txBody>
      </p:sp>
      <p:sp>
        <p:nvSpPr>
          <p:cNvPr id="3" name="object 3"/>
          <p:cNvSpPr/>
          <p:nvPr/>
        </p:nvSpPr>
        <p:spPr>
          <a:xfrm>
            <a:off x="406908" y="1103375"/>
            <a:ext cx="5285232" cy="5151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79591" y="1103375"/>
            <a:ext cx="5812536" cy="515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633" y="147065"/>
            <a:ext cx="43510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Conteúdo</a:t>
            </a:r>
            <a:r>
              <a:rPr spc="-215" dirty="0"/>
              <a:t> </a:t>
            </a:r>
            <a:r>
              <a:rPr spc="-150" dirty="0"/>
              <a:t>Embutido</a:t>
            </a:r>
          </a:p>
        </p:txBody>
      </p:sp>
      <p:sp>
        <p:nvSpPr>
          <p:cNvPr id="3" name="object 3"/>
          <p:cNvSpPr/>
          <p:nvPr/>
        </p:nvSpPr>
        <p:spPr>
          <a:xfrm>
            <a:off x="3375659" y="1295400"/>
            <a:ext cx="5251703" cy="4509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726" y="2292857"/>
            <a:ext cx="1144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&lt;</a:t>
            </a:r>
            <a:r>
              <a:rPr sz="2000" i="1" spc="490" dirty="0">
                <a:solidFill>
                  <a:srgbClr val="0000FF"/>
                </a:solidFill>
                <a:latin typeface="Arial"/>
                <a:cs typeface="Arial"/>
              </a:rPr>
              <a:t>if</a:t>
            </a:r>
            <a:r>
              <a:rPr sz="2000" i="1" spc="64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000" i="1" spc="-210" dirty="0">
                <a:solidFill>
                  <a:srgbClr val="0000FF"/>
                </a:solidFill>
                <a:latin typeface="Arial"/>
                <a:cs typeface="Arial"/>
              </a:rPr>
              <a:t>am</a:t>
            </a:r>
            <a:r>
              <a:rPr sz="2000" i="1" spc="-18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i="1" spc="-70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2179" y="2243539"/>
            <a:ext cx="4585335" cy="7353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000" spc="-75" dirty="0">
                <a:solidFill>
                  <a:srgbClr val="1C4D5A"/>
                </a:solidFill>
                <a:latin typeface="Arial"/>
                <a:cs typeface="Arial"/>
              </a:rPr>
              <a:t>Permite </a:t>
            </a:r>
            <a:r>
              <a:rPr sz="2000" spc="-40" dirty="0">
                <a:solidFill>
                  <a:srgbClr val="1C4D5A"/>
                </a:solidFill>
                <a:latin typeface="Arial"/>
                <a:cs typeface="Arial"/>
              </a:rPr>
              <a:t>embutir </a:t>
            </a:r>
            <a:r>
              <a:rPr sz="2000" spc="-10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000" spc="-90" dirty="0">
                <a:solidFill>
                  <a:srgbClr val="1C4D5A"/>
                </a:solidFill>
                <a:latin typeface="Arial"/>
                <a:cs typeface="Arial"/>
              </a:rPr>
              <a:t>conteúdo </a:t>
            </a:r>
            <a:r>
              <a:rPr sz="2000" spc="-13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000" spc="-35" dirty="0">
                <a:solidFill>
                  <a:srgbClr val="1C4D5A"/>
                </a:solidFill>
                <a:latin typeface="Arial"/>
                <a:cs typeface="Arial"/>
              </a:rPr>
              <a:t>outra</a:t>
            </a:r>
            <a:r>
              <a:rPr sz="2000" spc="-1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1C4D5A"/>
                </a:solidFill>
                <a:latin typeface="Arial"/>
                <a:cs typeface="Arial"/>
              </a:rPr>
              <a:t>página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spc="-55" dirty="0">
                <a:solidFill>
                  <a:srgbClr val="1C4D5A"/>
                </a:solidFill>
                <a:latin typeface="Arial"/>
                <a:cs typeface="Arial"/>
              </a:rPr>
              <a:t>HTML dentro 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da </a:t>
            </a:r>
            <a:r>
              <a:rPr sz="2000" spc="-105" dirty="0">
                <a:solidFill>
                  <a:srgbClr val="1C4D5A"/>
                </a:solidFill>
                <a:latin typeface="Arial"/>
                <a:cs typeface="Arial"/>
              </a:rPr>
              <a:t>página</a:t>
            </a:r>
            <a:r>
              <a:rPr sz="2000" spc="-13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1C4D5A"/>
                </a:solidFill>
                <a:latin typeface="Arial"/>
                <a:cs typeface="Arial"/>
              </a:rPr>
              <a:t>atual.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8726" y="3292539"/>
            <a:ext cx="2362835" cy="21647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5" dirty="0">
                <a:solidFill>
                  <a:srgbClr val="1C4D5A"/>
                </a:solidFill>
                <a:latin typeface="Arial"/>
                <a:cs typeface="Arial"/>
              </a:rPr>
              <a:t>Alguns </a:t>
            </a:r>
            <a:r>
              <a:rPr sz="2200" spc="-35" dirty="0">
                <a:solidFill>
                  <a:srgbClr val="1C4D5A"/>
                </a:solidFill>
                <a:latin typeface="Arial"/>
                <a:cs typeface="Arial"/>
              </a:rPr>
              <a:t>atributos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155"/>
              </a:spcBef>
            </a:pPr>
            <a:r>
              <a:rPr sz="1800" spc="180" dirty="0">
                <a:solidFill>
                  <a:srgbClr val="C00000"/>
                </a:solidFill>
                <a:latin typeface="Arial"/>
                <a:cs typeface="Arial"/>
              </a:rPr>
              <a:t>src</a:t>
            </a:r>
            <a:endParaRPr sz="1800">
              <a:latin typeface="Arial"/>
              <a:cs typeface="Arial"/>
            </a:endParaRPr>
          </a:p>
          <a:p>
            <a:pPr marL="469900" marR="290195">
              <a:lnSpc>
                <a:spcPct val="146100"/>
              </a:lnSpc>
              <a:spcBef>
                <a:spcPts val="5"/>
              </a:spcBef>
            </a:pPr>
            <a:r>
              <a:rPr sz="1800" spc="140" dirty="0">
                <a:solidFill>
                  <a:srgbClr val="C00000"/>
                </a:solidFill>
                <a:latin typeface="Arial"/>
                <a:cs typeface="Arial"/>
              </a:rPr>
              <a:t>width </a:t>
            </a:r>
            <a:r>
              <a:rPr sz="1800" spc="-170" dirty="0">
                <a:latin typeface="Arial"/>
                <a:cs typeface="Arial"/>
              </a:rPr>
              <a:t>e</a:t>
            </a:r>
            <a:r>
              <a:rPr sz="1800" spc="-330" dirty="0">
                <a:latin typeface="Arial"/>
                <a:cs typeface="Arial"/>
              </a:rPr>
              <a:t> </a:t>
            </a:r>
            <a:r>
              <a:rPr sz="1800" spc="160" dirty="0">
                <a:solidFill>
                  <a:srgbClr val="C00000"/>
                </a:solidFill>
                <a:latin typeface="Arial"/>
                <a:cs typeface="Arial"/>
              </a:rPr>
              <a:t>height  </a:t>
            </a:r>
            <a:r>
              <a:rPr sz="1800" spc="155" dirty="0">
                <a:solidFill>
                  <a:srgbClr val="C00000"/>
                </a:solidFill>
                <a:latin typeface="Arial"/>
                <a:cs typeface="Arial"/>
              </a:rPr>
              <a:t>allow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800" spc="195" dirty="0">
                <a:solidFill>
                  <a:srgbClr val="C00000"/>
                </a:solidFill>
                <a:latin typeface="Arial"/>
                <a:cs typeface="Arial"/>
              </a:rPr>
              <a:t>allowfullscreen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2179" y="3825589"/>
            <a:ext cx="5508625" cy="1631314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110" dirty="0">
                <a:latin typeface="Arial"/>
                <a:cs typeface="Arial"/>
              </a:rPr>
              <a:t>endereço </a:t>
            </a:r>
            <a:r>
              <a:rPr sz="1800" spc="-120" dirty="0">
                <a:latin typeface="Arial"/>
                <a:cs typeface="Arial"/>
              </a:rPr>
              <a:t>da </a:t>
            </a:r>
            <a:r>
              <a:rPr sz="1800" spc="-95" dirty="0">
                <a:latin typeface="Arial"/>
                <a:cs typeface="Arial"/>
              </a:rPr>
              <a:t>página </a:t>
            </a:r>
            <a:r>
              <a:rPr sz="1800" spc="-160" dirty="0">
                <a:latin typeface="Arial"/>
                <a:cs typeface="Arial"/>
              </a:rPr>
              <a:t>a </a:t>
            </a:r>
            <a:r>
              <a:rPr sz="1800" spc="-90" dirty="0">
                <a:latin typeface="Arial"/>
                <a:cs typeface="Arial"/>
              </a:rPr>
              <a:t>ser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embutida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46100"/>
              </a:lnSpc>
            </a:pPr>
            <a:r>
              <a:rPr sz="1800" spc="-60" dirty="0">
                <a:latin typeface="Arial"/>
                <a:cs typeface="Arial"/>
              </a:rPr>
              <a:t>largura </a:t>
            </a:r>
            <a:r>
              <a:rPr sz="1800" spc="-170" dirty="0">
                <a:latin typeface="Arial"/>
                <a:cs typeface="Arial"/>
              </a:rPr>
              <a:t>e </a:t>
            </a:r>
            <a:r>
              <a:rPr sz="1800" spc="-40" dirty="0">
                <a:latin typeface="Arial"/>
                <a:cs typeface="Arial"/>
              </a:rPr>
              <a:t>altura </a:t>
            </a:r>
            <a:r>
              <a:rPr sz="1800" spc="-85" dirty="0">
                <a:latin typeface="Arial"/>
                <a:cs typeface="Arial"/>
              </a:rPr>
              <a:t>do </a:t>
            </a:r>
            <a:r>
              <a:rPr sz="1800" spc="-45" dirty="0">
                <a:latin typeface="Arial"/>
                <a:cs typeface="Arial"/>
              </a:rPr>
              <a:t>'quadro' </a:t>
            </a:r>
            <a:r>
              <a:rPr sz="1800" spc="-125" dirty="0">
                <a:latin typeface="Arial"/>
                <a:cs typeface="Arial"/>
              </a:rPr>
              <a:t>de </a:t>
            </a:r>
            <a:r>
              <a:rPr sz="1800" spc="-95" dirty="0">
                <a:latin typeface="Arial"/>
                <a:cs typeface="Arial"/>
              </a:rPr>
              <a:t>exibição </a:t>
            </a:r>
            <a:r>
              <a:rPr sz="1800" spc="-120" dirty="0">
                <a:latin typeface="Arial"/>
                <a:cs typeface="Arial"/>
              </a:rPr>
              <a:t>da </a:t>
            </a:r>
            <a:r>
              <a:rPr sz="1800" spc="-95" dirty="0">
                <a:latin typeface="Arial"/>
                <a:cs typeface="Arial"/>
              </a:rPr>
              <a:t>página </a:t>
            </a:r>
            <a:r>
              <a:rPr sz="1800" spc="-65" dirty="0">
                <a:latin typeface="Arial"/>
                <a:cs typeface="Arial"/>
              </a:rPr>
              <a:t>embutida  </a:t>
            </a:r>
            <a:r>
              <a:rPr sz="1800" spc="-55" dirty="0">
                <a:latin typeface="Arial"/>
                <a:cs typeface="Arial"/>
              </a:rPr>
              <a:t>política </a:t>
            </a:r>
            <a:r>
              <a:rPr sz="1800" spc="-125" dirty="0">
                <a:latin typeface="Arial"/>
                <a:cs typeface="Arial"/>
              </a:rPr>
              <a:t>de </a:t>
            </a:r>
            <a:r>
              <a:rPr sz="1800" spc="-100" dirty="0">
                <a:latin typeface="Arial"/>
                <a:cs typeface="Arial"/>
              </a:rPr>
              <a:t>permissões </a:t>
            </a:r>
            <a:r>
              <a:rPr sz="1800" spc="-95" dirty="0">
                <a:latin typeface="Arial"/>
                <a:cs typeface="Arial"/>
              </a:rPr>
              <a:t>relacionada </a:t>
            </a:r>
            <a:r>
              <a:rPr sz="1800" spc="-125" dirty="0">
                <a:latin typeface="Arial"/>
                <a:cs typeface="Arial"/>
              </a:rPr>
              <a:t>ao </a:t>
            </a:r>
            <a:r>
              <a:rPr sz="1800" spc="-80" dirty="0">
                <a:latin typeface="Arial"/>
                <a:cs typeface="Arial"/>
              </a:rPr>
              <a:t>conteúdo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embutido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-75" dirty="0">
                <a:latin typeface="Arial"/>
                <a:cs typeface="Arial"/>
              </a:rPr>
              <a:t>indica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90" dirty="0">
                <a:latin typeface="Arial"/>
                <a:cs typeface="Arial"/>
              </a:rPr>
              <a:t>o </a:t>
            </a:r>
            <a:r>
              <a:rPr sz="1800" spc="-80" dirty="0">
                <a:latin typeface="Arial"/>
                <a:cs typeface="Arial"/>
              </a:rPr>
              <a:t>quadro </a:t>
            </a:r>
            <a:r>
              <a:rPr sz="1800" spc="-95" dirty="0">
                <a:latin typeface="Arial"/>
                <a:cs typeface="Arial"/>
              </a:rPr>
              <a:t>poderá </a:t>
            </a:r>
            <a:r>
              <a:rPr sz="1800" spc="-90" dirty="0">
                <a:latin typeface="Arial"/>
                <a:cs typeface="Arial"/>
              </a:rPr>
              <a:t>ser </a:t>
            </a:r>
            <a:r>
              <a:rPr sz="1800" spc="-75" dirty="0">
                <a:latin typeface="Arial"/>
                <a:cs typeface="Arial"/>
              </a:rPr>
              <a:t>exibido </a:t>
            </a:r>
            <a:r>
              <a:rPr sz="1800" spc="-140" dirty="0">
                <a:latin typeface="Arial"/>
                <a:cs typeface="Arial"/>
              </a:rPr>
              <a:t>em </a:t>
            </a:r>
            <a:r>
              <a:rPr sz="1800" spc="-50" dirty="0">
                <a:latin typeface="Arial"/>
                <a:cs typeface="Arial"/>
              </a:rPr>
              <a:t>tela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cheia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1633" y="147065"/>
            <a:ext cx="43510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Conteúdo</a:t>
            </a:r>
            <a:r>
              <a:rPr spc="-215" dirty="0"/>
              <a:t> </a:t>
            </a:r>
            <a:r>
              <a:rPr spc="-150" dirty="0"/>
              <a:t>Embutido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263" y="168402"/>
            <a:ext cx="6210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20" dirty="0"/>
              <a:t>Exibição </a:t>
            </a:r>
            <a:r>
              <a:rPr sz="4000" spc="-275" dirty="0"/>
              <a:t>de </a:t>
            </a:r>
            <a:r>
              <a:rPr sz="4000" spc="-155" dirty="0"/>
              <a:t>Arquivos </a:t>
            </a:r>
            <a:r>
              <a:rPr sz="4000" spc="-275" dirty="0"/>
              <a:t>de</a:t>
            </a:r>
            <a:r>
              <a:rPr sz="4000" dirty="0"/>
              <a:t> </a:t>
            </a:r>
            <a:r>
              <a:rPr sz="4000" spc="-229" dirty="0"/>
              <a:t>Vídeo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363467" y="2496311"/>
            <a:ext cx="5461000" cy="1468120"/>
            <a:chOff x="3363467" y="2496311"/>
            <a:chExt cx="5461000" cy="1468120"/>
          </a:xfrm>
        </p:grpSpPr>
        <p:sp>
          <p:nvSpPr>
            <p:cNvPr id="4" name="object 4"/>
            <p:cNvSpPr/>
            <p:nvPr/>
          </p:nvSpPr>
          <p:spPr>
            <a:xfrm>
              <a:off x="3363467" y="2496311"/>
              <a:ext cx="5460492" cy="1467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9667" y="2567939"/>
              <a:ext cx="4869180" cy="1353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2047" y="2564891"/>
              <a:ext cx="5328285" cy="1335405"/>
            </a:xfrm>
            <a:custGeom>
              <a:avLst/>
              <a:gdLst/>
              <a:ahLst/>
              <a:cxnLst/>
              <a:rect l="l" t="t" r="r" b="b"/>
              <a:pathLst>
                <a:path w="5328284" h="1335404">
                  <a:moveTo>
                    <a:pt x="5327904" y="0"/>
                  </a:moveTo>
                  <a:lnTo>
                    <a:pt x="0" y="0"/>
                  </a:lnTo>
                  <a:lnTo>
                    <a:pt x="0" y="1335023"/>
                  </a:lnTo>
                  <a:lnTo>
                    <a:pt x="5327904" y="1335023"/>
                  </a:lnTo>
                  <a:lnTo>
                    <a:pt x="5327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2047" y="2564891"/>
              <a:ext cx="5328285" cy="1335405"/>
            </a:xfrm>
            <a:custGeom>
              <a:avLst/>
              <a:gdLst/>
              <a:ahLst/>
              <a:cxnLst/>
              <a:rect l="l" t="t" r="r" b="b"/>
              <a:pathLst>
                <a:path w="5328284" h="1335404">
                  <a:moveTo>
                    <a:pt x="0" y="1335023"/>
                  </a:moveTo>
                  <a:lnTo>
                    <a:pt x="5327904" y="1335023"/>
                  </a:lnTo>
                  <a:lnTo>
                    <a:pt x="5327904" y="0"/>
                  </a:lnTo>
                  <a:lnTo>
                    <a:pt x="0" y="0"/>
                  </a:lnTo>
                  <a:lnTo>
                    <a:pt x="0" y="1335023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32047" y="2564892"/>
            <a:ext cx="5328285" cy="133540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85"/>
              </a:spcBef>
            </a:pPr>
            <a:r>
              <a:rPr sz="1400" spc="75" dirty="0">
                <a:solidFill>
                  <a:srgbClr val="0000FF"/>
                </a:solidFill>
                <a:latin typeface="Arial"/>
                <a:cs typeface="Arial"/>
              </a:rPr>
              <a:t>&lt;video </a:t>
            </a:r>
            <a:r>
              <a:rPr sz="1400" spc="95" dirty="0">
                <a:solidFill>
                  <a:srgbClr val="FF0000"/>
                </a:solidFill>
                <a:latin typeface="Arial"/>
                <a:cs typeface="Arial"/>
              </a:rPr>
              <a:t>width</a:t>
            </a:r>
            <a:r>
              <a:rPr sz="1400" spc="95" dirty="0">
                <a:latin typeface="Arial"/>
                <a:cs typeface="Arial"/>
              </a:rPr>
              <a:t>=</a:t>
            </a:r>
            <a:r>
              <a:rPr sz="1400" spc="95" dirty="0">
                <a:solidFill>
                  <a:srgbClr val="8000FF"/>
                </a:solidFill>
                <a:latin typeface="Arial"/>
                <a:cs typeface="Arial"/>
              </a:rPr>
              <a:t>"800" </a:t>
            </a:r>
            <a:r>
              <a:rPr sz="1400" spc="110" dirty="0">
                <a:solidFill>
                  <a:srgbClr val="FF0000"/>
                </a:solidFill>
                <a:latin typeface="Arial"/>
                <a:cs typeface="Arial"/>
              </a:rPr>
              <a:t>height</a:t>
            </a:r>
            <a:r>
              <a:rPr sz="1400" spc="110" dirty="0">
                <a:latin typeface="Arial"/>
                <a:cs typeface="Arial"/>
              </a:rPr>
              <a:t>=</a:t>
            </a:r>
            <a:r>
              <a:rPr sz="1400" spc="110" dirty="0">
                <a:solidFill>
                  <a:srgbClr val="8000FF"/>
                </a:solidFill>
                <a:latin typeface="Arial"/>
                <a:cs typeface="Arial"/>
              </a:rPr>
              <a:t>"600"</a:t>
            </a:r>
            <a:r>
              <a:rPr sz="1400" spc="50" dirty="0">
                <a:solidFill>
                  <a:srgbClr val="8000FF"/>
                </a:solidFill>
                <a:latin typeface="Arial"/>
                <a:cs typeface="Arial"/>
              </a:rPr>
              <a:t> </a:t>
            </a:r>
            <a:r>
              <a:rPr sz="1400" spc="135" dirty="0">
                <a:solidFill>
                  <a:srgbClr val="FF0000"/>
                </a:solidFill>
                <a:latin typeface="Arial"/>
                <a:cs typeface="Arial"/>
              </a:rPr>
              <a:t>controls</a:t>
            </a:r>
            <a:r>
              <a:rPr sz="1400" spc="13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572770">
              <a:lnSpc>
                <a:spcPct val="100000"/>
              </a:lnSpc>
              <a:spcBef>
                <a:spcPts val="5"/>
              </a:spcBef>
            </a:pPr>
            <a:r>
              <a:rPr sz="1400" spc="55" dirty="0">
                <a:solidFill>
                  <a:srgbClr val="0000FF"/>
                </a:solidFill>
                <a:latin typeface="Arial"/>
                <a:cs typeface="Arial"/>
              </a:rPr>
              <a:t>&lt;source </a:t>
            </a:r>
            <a:r>
              <a:rPr sz="1400" spc="40" dirty="0">
                <a:solidFill>
                  <a:srgbClr val="FF0000"/>
                </a:solidFill>
                <a:latin typeface="Arial"/>
                <a:cs typeface="Arial"/>
              </a:rPr>
              <a:t>src</a:t>
            </a:r>
            <a:r>
              <a:rPr sz="1400" spc="40" dirty="0">
                <a:latin typeface="Arial"/>
                <a:cs typeface="Arial"/>
              </a:rPr>
              <a:t>=</a:t>
            </a:r>
            <a:r>
              <a:rPr sz="1400" b="1" spc="40" dirty="0">
                <a:solidFill>
                  <a:srgbClr val="8000FF"/>
                </a:solidFill>
                <a:latin typeface="Arial"/>
                <a:cs typeface="Arial"/>
              </a:rPr>
              <a:t>"video1.mp4"</a:t>
            </a:r>
            <a:r>
              <a:rPr sz="1400" b="1" spc="275" dirty="0">
                <a:solidFill>
                  <a:srgbClr val="8000FF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sz="1400" spc="35" dirty="0">
                <a:latin typeface="Arial"/>
                <a:cs typeface="Arial"/>
              </a:rPr>
              <a:t>=</a:t>
            </a:r>
            <a:r>
              <a:rPr sz="1400" b="1" spc="35" dirty="0">
                <a:solidFill>
                  <a:srgbClr val="8000FF"/>
                </a:solidFill>
                <a:latin typeface="Arial"/>
                <a:cs typeface="Arial"/>
              </a:rPr>
              <a:t>"video/mp4"</a:t>
            </a:r>
            <a:r>
              <a:rPr sz="1400" spc="35" dirty="0">
                <a:solidFill>
                  <a:srgbClr val="0000FF"/>
                </a:solidFill>
                <a:latin typeface="Arial"/>
                <a:cs typeface="Arial"/>
              </a:rPr>
              <a:t>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</a:pPr>
            <a:r>
              <a:rPr sz="1400" spc="100" dirty="0">
                <a:solidFill>
                  <a:srgbClr val="0000FF"/>
                </a:solidFill>
                <a:latin typeface="Arial"/>
                <a:cs typeface="Arial"/>
              </a:rPr>
              <a:t>&lt;/video&gt;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0917" y="1491614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0917" y="1903095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0917" y="2314575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65426" y="1290980"/>
            <a:ext cx="584898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0"/>
              </a:spcBef>
            </a:pPr>
            <a:r>
              <a:rPr sz="2200" spc="-165" dirty="0">
                <a:solidFill>
                  <a:srgbClr val="1C4D5A"/>
                </a:solidFill>
                <a:latin typeface="Arial"/>
                <a:cs typeface="Arial"/>
              </a:rPr>
              <a:t>Podem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ser </a:t>
            </a:r>
            <a:r>
              <a:rPr sz="2200" spc="-70" dirty="0">
                <a:solidFill>
                  <a:srgbClr val="1C4D5A"/>
                </a:solidFill>
                <a:latin typeface="Arial"/>
                <a:cs typeface="Arial"/>
              </a:rPr>
              <a:t>utilizados </a:t>
            </a: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2200" spc="-70" dirty="0">
                <a:solidFill>
                  <a:srgbClr val="1C4D5A"/>
                </a:solidFill>
                <a:latin typeface="Arial"/>
                <a:cs typeface="Arial"/>
              </a:rPr>
              <a:t>todos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os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elementos </a:t>
            </a:r>
            <a:r>
              <a:rPr sz="2200" spc="-65" dirty="0">
                <a:solidFill>
                  <a:srgbClr val="1C4D5A"/>
                </a:solidFill>
                <a:latin typeface="Arial"/>
                <a:cs typeface="Arial"/>
              </a:rPr>
              <a:t>HTML  </a:t>
            </a:r>
            <a:r>
              <a:rPr sz="2200" spc="-165" dirty="0">
                <a:solidFill>
                  <a:srgbClr val="1C4D5A"/>
                </a:solidFill>
                <a:latin typeface="Arial"/>
                <a:cs typeface="Arial"/>
              </a:rPr>
              <a:t>Podem </a:t>
            </a:r>
            <a:r>
              <a:rPr sz="2200" spc="-135" dirty="0">
                <a:solidFill>
                  <a:srgbClr val="1C4D5A"/>
                </a:solidFill>
                <a:latin typeface="Arial"/>
                <a:cs typeface="Arial"/>
              </a:rPr>
              <a:t>não </a:t>
            </a:r>
            <a:r>
              <a:rPr sz="2200" dirty="0">
                <a:solidFill>
                  <a:srgbClr val="1C4D5A"/>
                </a:solidFill>
                <a:latin typeface="Arial"/>
                <a:cs typeface="Arial"/>
              </a:rPr>
              <a:t>ter </a:t>
            </a:r>
            <a:r>
              <a:rPr sz="2200" spc="-55" dirty="0">
                <a:solidFill>
                  <a:srgbClr val="1C4D5A"/>
                </a:solidFill>
                <a:latin typeface="Arial"/>
                <a:cs typeface="Arial"/>
              </a:rPr>
              <a:t>efeito </a:t>
            </a:r>
            <a:r>
              <a:rPr sz="2200" spc="-60" dirty="0">
                <a:solidFill>
                  <a:srgbClr val="1C4D5A"/>
                </a:solidFill>
                <a:latin typeface="Arial"/>
                <a:cs typeface="Arial"/>
              </a:rPr>
              <a:t>prático </a:t>
            </a: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alguns elementos  </a:t>
            </a:r>
            <a:r>
              <a:rPr sz="2200" spc="-150" dirty="0">
                <a:solidFill>
                  <a:srgbClr val="1C4D5A"/>
                </a:solidFill>
                <a:latin typeface="Arial"/>
                <a:cs typeface="Arial"/>
              </a:rPr>
              <a:t>Exemplos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39745" y="2584450"/>
            <a:ext cx="27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275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9745" y="3331590"/>
            <a:ext cx="650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415" dirty="0">
                <a:solidFill>
                  <a:srgbClr val="FF0000"/>
                </a:solidFill>
                <a:latin typeface="Arial"/>
                <a:cs typeface="Arial"/>
              </a:rPr>
              <a:t>title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0988" y="2557017"/>
            <a:ext cx="489267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800" spc="-65" dirty="0">
                <a:solidFill>
                  <a:srgbClr val="1C4D5A"/>
                </a:solidFill>
                <a:latin typeface="Arial"/>
                <a:cs typeface="Arial"/>
              </a:rPr>
              <a:t>cria </a:t>
            </a:r>
            <a:r>
              <a:rPr sz="1800" spc="-100" dirty="0">
                <a:solidFill>
                  <a:srgbClr val="1C4D5A"/>
                </a:solidFill>
                <a:latin typeface="Arial"/>
                <a:cs typeface="Arial"/>
              </a:rPr>
              <a:t>um 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nome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spc="-65" dirty="0">
                <a:solidFill>
                  <a:srgbClr val="1C4D5A"/>
                </a:solidFill>
                <a:latin typeface="Arial"/>
                <a:cs typeface="Arial"/>
              </a:rPr>
              <a:t>identificação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único </a:t>
            </a: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para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elemento  </a:t>
            </a:r>
            <a:r>
              <a:rPr sz="1800" spc="-75" dirty="0">
                <a:solidFill>
                  <a:srgbClr val="1C4D5A"/>
                </a:solidFill>
                <a:latin typeface="Arial"/>
                <a:cs typeface="Arial"/>
              </a:rPr>
              <a:t>(não </a:t>
            </a:r>
            <a:r>
              <a:rPr sz="1800" spc="-105" dirty="0">
                <a:solidFill>
                  <a:srgbClr val="1C4D5A"/>
                </a:solidFill>
                <a:latin typeface="Arial"/>
                <a:cs typeface="Arial"/>
              </a:rPr>
              <a:t>pode </a:t>
            </a:r>
            <a:r>
              <a:rPr sz="1800" spc="-55" dirty="0">
                <a:solidFill>
                  <a:srgbClr val="1C4D5A"/>
                </a:solidFill>
                <a:latin typeface="Arial"/>
                <a:cs typeface="Arial"/>
              </a:rPr>
              <a:t>conter</a:t>
            </a:r>
            <a:r>
              <a:rPr sz="1800" spc="-3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1C4D5A"/>
                </a:solidFill>
                <a:latin typeface="Arial"/>
                <a:cs typeface="Arial"/>
              </a:rPr>
              <a:t>espaços)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900" spc="-95" dirty="0">
                <a:solidFill>
                  <a:srgbClr val="1C4D5A"/>
                </a:solidFill>
                <a:latin typeface="Arial"/>
                <a:cs typeface="Arial"/>
              </a:rPr>
              <a:t>adiciona </a:t>
            </a:r>
            <a:r>
              <a:rPr sz="1900" spc="-80" dirty="0">
                <a:solidFill>
                  <a:srgbClr val="1C4D5A"/>
                </a:solidFill>
                <a:latin typeface="Arial"/>
                <a:cs typeface="Arial"/>
              </a:rPr>
              <a:t>informação </a:t>
            </a:r>
            <a:r>
              <a:rPr sz="1900" spc="-70" dirty="0">
                <a:solidFill>
                  <a:srgbClr val="1C4D5A"/>
                </a:solidFill>
                <a:latin typeface="Arial"/>
                <a:cs typeface="Arial"/>
              </a:rPr>
              <a:t>extra </a:t>
            </a:r>
            <a:r>
              <a:rPr sz="1900" spc="-135" dirty="0">
                <a:solidFill>
                  <a:srgbClr val="1C4D5A"/>
                </a:solidFill>
                <a:latin typeface="Arial"/>
                <a:cs typeface="Arial"/>
              </a:rPr>
              <a:t>ao</a:t>
            </a:r>
            <a:r>
              <a:rPr sz="1900" spc="-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spc="-95" dirty="0">
                <a:solidFill>
                  <a:srgbClr val="1C4D5A"/>
                </a:solidFill>
                <a:latin typeface="Arial"/>
                <a:cs typeface="Arial"/>
              </a:rPr>
              <a:t>elemento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9745" y="4055491"/>
            <a:ext cx="525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25" dirty="0">
                <a:solidFill>
                  <a:srgbClr val="FF0000"/>
                </a:solidFill>
                <a:latin typeface="Arial"/>
                <a:cs typeface="Arial"/>
              </a:rPr>
              <a:t>lang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9745" y="4481906"/>
            <a:ext cx="777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80" dirty="0">
                <a:solidFill>
                  <a:srgbClr val="FF0000"/>
                </a:solidFill>
                <a:latin typeface="Arial"/>
                <a:cs typeface="Arial"/>
              </a:rPr>
              <a:t>data-*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9745" y="4909184"/>
            <a:ext cx="190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170" dirty="0">
                <a:solidFill>
                  <a:srgbClr val="FF0000"/>
                </a:solidFill>
                <a:latin typeface="Arial"/>
                <a:cs typeface="Arial"/>
              </a:rPr>
              <a:t>contenteditable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9745" y="5350033"/>
            <a:ext cx="650240" cy="6991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800" i="1" spc="155" dirty="0">
                <a:solidFill>
                  <a:srgbClr val="FF0000"/>
                </a:solidFill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i="1" spc="240" dirty="0">
                <a:solidFill>
                  <a:srgbClr val="FF0000"/>
                </a:solidFill>
                <a:latin typeface="Arial"/>
                <a:cs typeface="Arial"/>
              </a:rPr>
              <a:t>style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0988" y="3601339"/>
            <a:ext cx="5121910" cy="244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85" dirty="0">
                <a:solidFill>
                  <a:srgbClr val="1C4D5A"/>
                </a:solidFill>
                <a:latin typeface="Arial"/>
                <a:cs typeface="Arial"/>
              </a:rPr>
              <a:t>normalmente </a:t>
            </a:r>
            <a:r>
              <a:rPr sz="1900" spc="-95" dirty="0">
                <a:solidFill>
                  <a:srgbClr val="1C4D5A"/>
                </a:solidFill>
                <a:latin typeface="Arial"/>
                <a:cs typeface="Arial"/>
              </a:rPr>
              <a:t>exibida </a:t>
            </a:r>
            <a:r>
              <a:rPr sz="1900" spc="-135" dirty="0">
                <a:solidFill>
                  <a:srgbClr val="1C4D5A"/>
                </a:solidFill>
                <a:latin typeface="Arial"/>
                <a:cs typeface="Arial"/>
              </a:rPr>
              <a:t>ao </a:t>
            </a:r>
            <a:r>
              <a:rPr sz="1900" spc="-114" dirty="0">
                <a:solidFill>
                  <a:srgbClr val="1C4D5A"/>
                </a:solidFill>
                <a:latin typeface="Arial"/>
                <a:cs typeface="Arial"/>
              </a:rPr>
              <a:t>passar </a:t>
            </a:r>
            <a:r>
              <a:rPr sz="1900" spc="-10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900" spc="-55" dirty="0">
                <a:solidFill>
                  <a:srgbClr val="1C4D5A"/>
                </a:solidFill>
                <a:latin typeface="Arial"/>
                <a:cs typeface="Arial"/>
              </a:rPr>
              <a:t>ponteiro </a:t>
            </a:r>
            <a:r>
              <a:rPr sz="1900" spc="-95" dirty="0">
                <a:solidFill>
                  <a:srgbClr val="1C4D5A"/>
                </a:solidFill>
                <a:latin typeface="Arial"/>
                <a:cs typeface="Arial"/>
              </a:rPr>
              <a:t>do</a:t>
            </a:r>
            <a:r>
              <a:rPr sz="1900" spc="13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900" spc="-130" dirty="0">
                <a:solidFill>
                  <a:srgbClr val="1C4D5A"/>
                </a:solidFill>
                <a:latin typeface="Arial"/>
                <a:cs typeface="Arial"/>
              </a:rPr>
              <a:t>mouse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spc="-95" dirty="0">
                <a:solidFill>
                  <a:srgbClr val="1C4D5A"/>
                </a:solidFill>
                <a:latin typeface="Arial"/>
                <a:cs typeface="Arial"/>
              </a:rPr>
              <a:t>especifica </a:t>
            </a:r>
            <a:r>
              <a:rPr sz="1800" spc="-160" dirty="0">
                <a:solidFill>
                  <a:srgbClr val="1C4D5A"/>
                </a:solidFill>
                <a:latin typeface="Arial"/>
                <a:cs typeface="Arial"/>
              </a:rPr>
              <a:t>a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linguagem/país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do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conteúdo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do</a:t>
            </a:r>
            <a:r>
              <a:rPr sz="1800" spc="11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elemento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15" dirty="0">
                <a:solidFill>
                  <a:srgbClr val="1C4D5A"/>
                </a:solidFill>
                <a:latin typeface="Arial"/>
                <a:cs typeface="Arial"/>
              </a:rPr>
              <a:t>atributo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1800" spc="-105" dirty="0">
                <a:solidFill>
                  <a:srgbClr val="1C4D5A"/>
                </a:solidFill>
                <a:latin typeface="Arial"/>
                <a:cs typeface="Arial"/>
              </a:rPr>
              <a:t>dado</a:t>
            </a:r>
            <a:r>
              <a:rPr sz="1800" spc="-5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customizável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30" dirty="0">
                <a:solidFill>
                  <a:srgbClr val="1C4D5A"/>
                </a:solidFill>
                <a:latin typeface="Arial"/>
                <a:cs typeface="Arial"/>
              </a:rPr>
              <a:t>torna </a:t>
            </a:r>
            <a:r>
              <a:rPr sz="1800" spc="-9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conteúdo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do elemento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1C4D5A"/>
                </a:solidFill>
                <a:latin typeface="Arial"/>
                <a:cs typeface="Arial"/>
              </a:rPr>
              <a:t>editável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referencia </a:t>
            </a:r>
            <a:r>
              <a:rPr sz="1800" spc="-12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1800" spc="-125" dirty="0">
                <a:solidFill>
                  <a:srgbClr val="1C4D5A"/>
                </a:solidFill>
                <a:latin typeface="Arial"/>
                <a:cs typeface="Arial"/>
              </a:rPr>
              <a:t>classe</a:t>
            </a:r>
            <a:r>
              <a:rPr sz="1800" spc="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235" dirty="0">
                <a:solidFill>
                  <a:srgbClr val="1C4D5A"/>
                </a:solidFill>
                <a:latin typeface="Arial"/>
                <a:cs typeface="Arial"/>
              </a:rPr>
              <a:t>CSS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50" dirty="0">
                <a:solidFill>
                  <a:srgbClr val="1C4D5A"/>
                </a:solidFill>
                <a:latin typeface="Arial"/>
                <a:cs typeface="Arial"/>
              </a:rPr>
              <a:t>permite </a:t>
            </a:r>
            <a:r>
              <a:rPr sz="1800" spc="-40" dirty="0">
                <a:solidFill>
                  <a:srgbClr val="1C4D5A"/>
                </a:solidFill>
                <a:latin typeface="Arial"/>
                <a:cs typeface="Arial"/>
              </a:rPr>
              <a:t>inserir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código </a:t>
            </a:r>
            <a:r>
              <a:rPr sz="1800" spc="-235" dirty="0">
                <a:solidFill>
                  <a:srgbClr val="1C4D5A"/>
                </a:solidFill>
                <a:latin typeface="Arial"/>
                <a:cs typeface="Arial"/>
              </a:rPr>
              <a:t>CSS </a:t>
            </a:r>
            <a:r>
              <a:rPr sz="1800" spc="-55" dirty="0">
                <a:solidFill>
                  <a:srgbClr val="1C4D5A"/>
                </a:solidFill>
                <a:latin typeface="Arial"/>
                <a:cs typeface="Arial"/>
              </a:rPr>
              <a:t>embutido </a:t>
            </a:r>
            <a:r>
              <a:rPr sz="1800" spc="-80" dirty="0">
                <a:solidFill>
                  <a:srgbClr val="1C4D5A"/>
                </a:solidFill>
                <a:latin typeface="Arial"/>
                <a:cs typeface="Arial"/>
              </a:rPr>
              <a:t>no</a:t>
            </a:r>
            <a:r>
              <a:rPr sz="1800" spc="-17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1C4D5A"/>
                </a:solidFill>
                <a:latin typeface="Arial"/>
                <a:cs typeface="Arial"/>
              </a:rPr>
              <a:t>elemento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89857" y="147065"/>
            <a:ext cx="38163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Atributos</a:t>
            </a:r>
            <a:r>
              <a:rPr spc="-229" dirty="0"/>
              <a:t> </a:t>
            </a:r>
            <a:r>
              <a:rPr spc="-235" dirty="0"/>
              <a:t>Globais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413889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66900" y="3342004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66900" y="4270121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1154" y="2242323"/>
            <a:ext cx="8102600" cy="26962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135" dirty="0">
                <a:solidFill>
                  <a:srgbClr val="1C4D5A"/>
                </a:solidFill>
                <a:latin typeface="Arial"/>
                <a:cs typeface="Arial"/>
              </a:rPr>
              <a:t>Exibição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adequada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no </a:t>
            </a:r>
            <a:r>
              <a:rPr sz="2400" spc="-140" dirty="0">
                <a:solidFill>
                  <a:srgbClr val="1C4D5A"/>
                </a:solidFill>
                <a:latin typeface="Arial"/>
                <a:cs typeface="Arial"/>
              </a:rPr>
              <a:t>navegador </a:t>
            </a:r>
            <a:r>
              <a:rPr sz="2400" spc="-145" dirty="0">
                <a:solidFill>
                  <a:srgbClr val="FF0000"/>
                </a:solidFill>
                <a:latin typeface="Arial"/>
                <a:cs typeface="Arial"/>
              </a:rPr>
              <a:t>não </a:t>
            </a:r>
            <a:r>
              <a:rPr sz="2400" spc="-225" dirty="0">
                <a:solidFill>
                  <a:srgbClr val="FF0000"/>
                </a:solidFill>
                <a:latin typeface="Arial"/>
                <a:cs typeface="Arial"/>
              </a:rPr>
              <a:t>é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garantia </a:t>
            </a:r>
            <a:r>
              <a:rPr sz="2400" spc="-165" dirty="0">
                <a:solidFill>
                  <a:srgbClr val="FF0000"/>
                </a:solidFill>
                <a:latin typeface="Arial"/>
                <a:cs typeface="Arial"/>
              </a:rPr>
              <a:t>de </a:t>
            </a:r>
            <a:r>
              <a:rPr sz="2400" spc="-114" dirty="0">
                <a:solidFill>
                  <a:srgbClr val="FF0000"/>
                </a:solidFill>
                <a:latin typeface="Arial"/>
                <a:cs typeface="Arial"/>
              </a:rPr>
              <a:t>código</a:t>
            </a:r>
            <a:r>
              <a:rPr sz="2400" spc="3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correto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4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navegador pode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ocultar </a:t>
            </a: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erros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</a:t>
            </a:r>
            <a:r>
              <a:rPr sz="2200" spc="4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inconsistências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Documento </a:t>
            </a:r>
            <a:r>
              <a:rPr sz="2400" spc="-65" dirty="0">
                <a:solidFill>
                  <a:srgbClr val="1C4D5A"/>
                </a:solidFill>
                <a:latin typeface="Arial"/>
                <a:cs typeface="Arial"/>
              </a:rPr>
              <a:t>fora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1C4D5A"/>
                </a:solidFill>
                <a:latin typeface="Arial"/>
                <a:cs typeface="Arial"/>
              </a:rPr>
              <a:t>especificação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4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Apresentação </a:t>
            </a:r>
            <a:r>
              <a:rPr sz="2200" spc="-85" dirty="0">
                <a:solidFill>
                  <a:srgbClr val="FF0000"/>
                </a:solidFill>
                <a:latin typeface="Arial"/>
                <a:cs typeface="Arial"/>
              </a:rPr>
              <a:t>inconsistente </a:t>
            </a:r>
            <a:r>
              <a:rPr sz="2200" spc="-204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200" spc="-105" dirty="0">
                <a:solidFill>
                  <a:srgbClr val="FF0000"/>
                </a:solidFill>
                <a:latin typeface="Arial"/>
                <a:cs typeface="Arial"/>
              </a:rPr>
              <a:t>imprevisível </a:t>
            </a: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nos</a:t>
            </a:r>
            <a:r>
              <a:rPr sz="2200" spc="19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navegadores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125" dirty="0">
                <a:solidFill>
                  <a:srgbClr val="1C4D5A"/>
                </a:solidFill>
                <a:latin typeface="Arial"/>
                <a:cs typeface="Arial"/>
              </a:rPr>
              <a:t>Serviço </a:t>
            </a:r>
            <a:r>
              <a:rPr sz="2400" spc="-100" dirty="0">
                <a:solidFill>
                  <a:srgbClr val="1C4D5A"/>
                </a:solidFill>
                <a:latin typeface="Arial"/>
                <a:cs typeface="Arial"/>
              </a:rPr>
              <a:t>oferecido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pelo </a:t>
            </a:r>
            <a:r>
              <a:rPr sz="2400" spc="-155" dirty="0">
                <a:solidFill>
                  <a:srgbClr val="1C4D5A"/>
                </a:solidFill>
                <a:latin typeface="Arial"/>
                <a:cs typeface="Arial"/>
              </a:rPr>
              <a:t>W3C </a:t>
            </a:r>
            <a:r>
              <a:rPr sz="2400" spc="-130" dirty="0">
                <a:solidFill>
                  <a:srgbClr val="1C4D5A"/>
                </a:solidFill>
                <a:latin typeface="Arial"/>
                <a:cs typeface="Arial"/>
              </a:rPr>
              <a:t>para </a:t>
            </a:r>
            <a:r>
              <a:rPr sz="2400" spc="-135" dirty="0">
                <a:solidFill>
                  <a:srgbClr val="1C4D5A"/>
                </a:solidFill>
                <a:latin typeface="Arial"/>
                <a:cs typeface="Arial"/>
              </a:rPr>
              <a:t>validação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código</a:t>
            </a:r>
            <a:r>
              <a:rPr sz="2400" spc="7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1C4D5A"/>
                </a:solidFill>
                <a:latin typeface="Arial"/>
                <a:cs typeface="Arial"/>
              </a:rPr>
              <a:t>HTML5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00" dirty="0">
                <a:solidFill>
                  <a:srgbClr val="0066FF"/>
                </a:solidFill>
                <a:latin typeface="Arial"/>
                <a:cs typeface="Arial"/>
              </a:rPr>
              <a:t>validator.w3.org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2239" y="147065"/>
            <a:ext cx="58312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Validação </a:t>
            </a:r>
            <a:r>
              <a:rPr spc="-280" dirty="0"/>
              <a:t>da </a:t>
            </a:r>
            <a:r>
              <a:rPr spc="-275" dirty="0"/>
              <a:t>Página</a:t>
            </a:r>
            <a:r>
              <a:rPr spc="20" dirty="0"/>
              <a:t> </a:t>
            </a:r>
            <a:r>
              <a:rPr spc="-114" dirty="0"/>
              <a:t>HTML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3865" y="147065"/>
            <a:ext cx="368490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Entidades</a:t>
            </a:r>
            <a:r>
              <a:rPr spc="-220" dirty="0"/>
              <a:t> </a:t>
            </a:r>
            <a:r>
              <a:rPr spc="-114" dirty="0"/>
              <a:t>HTML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89276" y="1560575"/>
            <a:ext cx="2346960" cy="1882139"/>
            <a:chOff x="2589276" y="1560575"/>
            <a:chExt cx="2346960" cy="1882139"/>
          </a:xfrm>
        </p:grpSpPr>
        <p:sp>
          <p:nvSpPr>
            <p:cNvPr id="4" name="object 4"/>
            <p:cNvSpPr/>
            <p:nvPr/>
          </p:nvSpPr>
          <p:spPr>
            <a:xfrm>
              <a:off x="2589276" y="1560575"/>
              <a:ext cx="2346960" cy="1856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5476" y="1632203"/>
              <a:ext cx="1699260" cy="181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57856" y="1629155"/>
              <a:ext cx="2214880" cy="1724025"/>
            </a:xfrm>
            <a:custGeom>
              <a:avLst/>
              <a:gdLst/>
              <a:ahLst/>
              <a:cxnLst/>
              <a:rect l="l" t="t" r="r" b="b"/>
              <a:pathLst>
                <a:path w="2214879" h="1724025">
                  <a:moveTo>
                    <a:pt x="2214372" y="0"/>
                  </a:moveTo>
                  <a:lnTo>
                    <a:pt x="0" y="0"/>
                  </a:lnTo>
                  <a:lnTo>
                    <a:pt x="0" y="1723644"/>
                  </a:lnTo>
                  <a:lnTo>
                    <a:pt x="2214372" y="1723644"/>
                  </a:lnTo>
                  <a:lnTo>
                    <a:pt x="2214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57856" y="1629155"/>
              <a:ext cx="2214880" cy="1724025"/>
            </a:xfrm>
            <a:custGeom>
              <a:avLst/>
              <a:gdLst/>
              <a:ahLst/>
              <a:cxnLst/>
              <a:rect l="l" t="t" r="r" b="b"/>
              <a:pathLst>
                <a:path w="2214879" h="1724025">
                  <a:moveTo>
                    <a:pt x="0" y="1723644"/>
                  </a:moveTo>
                  <a:lnTo>
                    <a:pt x="2214372" y="1723644"/>
                  </a:lnTo>
                  <a:lnTo>
                    <a:pt x="2214372" y="0"/>
                  </a:lnTo>
                  <a:lnTo>
                    <a:pt x="0" y="0"/>
                  </a:lnTo>
                  <a:lnTo>
                    <a:pt x="0" y="172364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57855" y="1629155"/>
            <a:ext cx="2214880" cy="17240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795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&lt;html&gt;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&lt;body&gt;</a:t>
            </a:r>
            <a:endParaRPr sz="1400">
              <a:latin typeface="Courier New"/>
              <a:cs typeface="Courier New"/>
            </a:endParaRPr>
          </a:p>
          <a:p>
            <a:pPr marL="605790">
              <a:lnSpc>
                <a:spcPts val="167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&lt;p&gt;</a:t>
            </a:r>
            <a:endParaRPr sz="1400">
              <a:latin typeface="Courier New"/>
              <a:cs typeface="Courier New"/>
            </a:endParaRPr>
          </a:p>
          <a:p>
            <a:pPr marL="911225">
              <a:lnSpc>
                <a:spcPts val="1910"/>
              </a:lnSpc>
            </a:pPr>
            <a:r>
              <a:rPr sz="1600" spc="-5" dirty="0">
                <a:latin typeface="Courier New"/>
                <a:cs typeface="Courier New"/>
              </a:rPr>
              <a:t>1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sz="1600" b="1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</a:t>
            </a:r>
            <a:endParaRPr sz="1600">
              <a:latin typeface="Courier New"/>
              <a:cs typeface="Courier New"/>
            </a:endParaRPr>
          </a:p>
          <a:p>
            <a:pPr marL="60579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&lt;/p&gt;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&lt;/body&gt;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&lt;/html&gt;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5664" y="2357627"/>
            <a:ext cx="304800" cy="31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841491" y="1700783"/>
            <a:ext cx="4354195" cy="1385570"/>
            <a:chOff x="5841491" y="1700783"/>
            <a:chExt cx="4354195" cy="1385570"/>
          </a:xfrm>
        </p:grpSpPr>
        <p:sp>
          <p:nvSpPr>
            <p:cNvPr id="11" name="object 11"/>
            <p:cNvSpPr/>
            <p:nvPr/>
          </p:nvSpPr>
          <p:spPr>
            <a:xfrm>
              <a:off x="5841491" y="1700783"/>
              <a:ext cx="4354068" cy="13853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13119" y="1772411"/>
              <a:ext cx="4215383" cy="12466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09944" y="1769236"/>
              <a:ext cx="4222115" cy="1253490"/>
            </a:xfrm>
            <a:custGeom>
              <a:avLst/>
              <a:gdLst/>
              <a:ahLst/>
              <a:cxnLst/>
              <a:rect l="l" t="t" r="r" b="b"/>
              <a:pathLst>
                <a:path w="4222115" h="1253489">
                  <a:moveTo>
                    <a:pt x="0" y="1252981"/>
                  </a:moveTo>
                  <a:lnTo>
                    <a:pt x="4221733" y="1252981"/>
                  </a:lnTo>
                  <a:lnTo>
                    <a:pt x="4221733" y="0"/>
                  </a:lnTo>
                  <a:lnTo>
                    <a:pt x="0" y="0"/>
                  </a:lnTo>
                  <a:lnTo>
                    <a:pt x="0" y="1252981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157089" y="2302636"/>
            <a:ext cx="579755" cy="372110"/>
            <a:chOff x="5157089" y="2302636"/>
            <a:chExt cx="579755" cy="372110"/>
          </a:xfrm>
        </p:grpSpPr>
        <p:sp>
          <p:nvSpPr>
            <p:cNvPr id="15" name="object 15"/>
            <p:cNvSpPr/>
            <p:nvPr/>
          </p:nvSpPr>
          <p:spPr>
            <a:xfrm>
              <a:off x="5160264" y="2305811"/>
              <a:ext cx="573405" cy="365760"/>
            </a:xfrm>
            <a:custGeom>
              <a:avLst/>
              <a:gdLst/>
              <a:ahLst/>
              <a:cxnLst/>
              <a:rect l="l" t="t" r="r" b="b"/>
              <a:pathLst>
                <a:path w="573404" h="365760">
                  <a:moveTo>
                    <a:pt x="11430" y="91439"/>
                  </a:moveTo>
                  <a:lnTo>
                    <a:pt x="0" y="91439"/>
                  </a:lnTo>
                  <a:lnTo>
                    <a:pt x="0" y="274320"/>
                  </a:lnTo>
                  <a:lnTo>
                    <a:pt x="11430" y="274320"/>
                  </a:lnTo>
                  <a:lnTo>
                    <a:pt x="11430" y="91439"/>
                  </a:lnTo>
                  <a:close/>
                </a:path>
                <a:path w="573404" h="365760">
                  <a:moveTo>
                    <a:pt x="45720" y="91439"/>
                  </a:moveTo>
                  <a:lnTo>
                    <a:pt x="22860" y="91439"/>
                  </a:lnTo>
                  <a:lnTo>
                    <a:pt x="22860" y="274320"/>
                  </a:lnTo>
                  <a:lnTo>
                    <a:pt x="45720" y="274320"/>
                  </a:lnTo>
                  <a:lnTo>
                    <a:pt x="45720" y="91439"/>
                  </a:lnTo>
                  <a:close/>
                </a:path>
                <a:path w="573404" h="365760">
                  <a:moveTo>
                    <a:pt x="305943" y="0"/>
                  </a:moveTo>
                  <a:lnTo>
                    <a:pt x="305943" y="91439"/>
                  </a:lnTo>
                  <a:lnTo>
                    <a:pt x="57150" y="91439"/>
                  </a:lnTo>
                  <a:lnTo>
                    <a:pt x="57150" y="274320"/>
                  </a:lnTo>
                  <a:lnTo>
                    <a:pt x="305943" y="274320"/>
                  </a:lnTo>
                  <a:lnTo>
                    <a:pt x="305943" y="365760"/>
                  </a:lnTo>
                  <a:lnTo>
                    <a:pt x="573024" y="182879"/>
                  </a:lnTo>
                  <a:lnTo>
                    <a:pt x="30594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60264" y="2305811"/>
              <a:ext cx="573405" cy="365760"/>
            </a:xfrm>
            <a:custGeom>
              <a:avLst/>
              <a:gdLst/>
              <a:ahLst/>
              <a:cxnLst/>
              <a:rect l="l" t="t" r="r" b="b"/>
              <a:pathLst>
                <a:path w="573404" h="365760">
                  <a:moveTo>
                    <a:pt x="0" y="91439"/>
                  </a:moveTo>
                  <a:lnTo>
                    <a:pt x="11430" y="91439"/>
                  </a:lnTo>
                  <a:lnTo>
                    <a:pt x="11430" y="274320"/>
                  </a:lnTo>
                  <a:lnTo>
                    <a:pt x="0" y="274320"/>
                  </a:lnTo>
                  <a:lnTo>
                    <a:pt x="0" y="91439"/>
                  </a:lnTo>
                  <a:close/>
                </a:path>
                <a:path w="573404" h="365760">
                  <a:moveTo>
                    <a:pt x="22860" y="91439"/>
                  </a:moveTo>
                  <a:lnTo>
                    <a:pt x="45720" y="91439"/>
                  </a:lnTo>
                  <a:lnTo>
                    <a:pt x="45720" y="274320"/>
                  </a:lnTo>
                  <a:lnTo>
                    <a:pt x="22860" y="274320"/>
                  </a:lnTo>
                  <a:lnTo>
                    <a:pt x="22860" y="91439"/>
                  </a:lnTo>
                  <a:close/>
                </a:path>
                <a:path w="573404" h="365760">
                  <a:moveTo>
                    <a:pt x="57150" y="91439"/>
                  </a:moveTo>
                  <a:lnTo>
                    <a:pt x="305943" y="91439"/>
                  </a:lnTo>
                  <a:lnTo>
                    <a:pt x="305943" y="0"/>
                  </a:lnTo>
                  <a:lnTo>
                    <a:pt x="573024" y="182879"/>
                  </a:lnTo>
                  <a:lnTo>
                    <a:pt x="305943" y="365760"/>
                  </a:lnTo>
                  <a:lnTo>
                    <a:pt x="305943" y="274320"/>
                  </a:lnTo>
                  <a:lnTo>
                    <a:pt x="57150" y="274320"/>
                  </a:lnTo>
                  <a:lnTo>
                    <a:pt x="57150" y="91439"/>
                  </a:lnTo>
                  <a:close/>
                </a:path>
              </a:pathLst>
            </a:custGeom>
            <a:ln w="635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55538" y="3018536"/>
            <a:ext cx="1365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solidFill>
                  <a:srgbClr val="205868"/>
                </a:solidFill>
                <a:latin typeface="Carlito"/>
                <a:cs typeface="Carlito"/>
              </a:rPr>
              <a:t>validator.w3.org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3976" y="4509515"/>
            <a:ext cx="402336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589276" y="3793248"/>
            <a:ext cx="2346960" cy="1882139"/>
            <a:chOff x="2589276" y="3793248"/>
            <a:chExt cx="2346960" cy="1882139"/>
          </a:xfrm>
        </p:grpSpPr>
        <p:sp>
          <p:nvSpPr>
            <p:cNvPr id="20" name="object 20"/>
            <p:cNvSpPr/>
            <p:nvPr/>
          </p:nvSpPr>
          <p:spPr>
            <a:xfrm>
              <a:off x="2589276" y="3793248"/>
              <a:ext cx="2346960" cy="1856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5476" y="3864876"/>
              <a:ext cx="2065020" cy="181051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657855" y="3861815"/>
            <a:ext cx="2214880" cy="172402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795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&lt;html&gt;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&lt;body&gt;</a:t>
            </a:r>
            <a:endParaRPr sz="1400">
              <a:latin typeface="Courier New"/>
              <a:cs typeface="Courier New"/>
            </a:endParaRPr>
          </a:p>
          <a:p>
            <a:pPr marL="605790">
              <a:lnSpc>
                <a:spcPts val="167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&lt;p&gt;</a:t>
            </a:r>
            <a:endParaRPr sz="1400">
              <a:latin typeface="Courier New"/>
              <a:cs typeface="Courier New"/>
            </a:endParaRPr>
          </a:p>
          <a:p>
            <a:pPr marL="911225">
              <a:lnSpc>
                <a:spcPts val="1910"/>
              </a:lnSpc>
            </a:pPr>
            <a:r>
              <a:rPr sz="1600" spc="-5" dirty="0">
                <a:latin typeface="Courier New"/>
                <a:cs typeface="Courier New"/>
              </a:rPr>
              <a:t>1 </a:t>
            </a:r>
            <a:r>
              <a:rPr sz="1600" b="1" i="1" spc="-5" dirty="0">
                <a:solidFill>
                  <a:srgbClr val="00AF50"/>
                </a:solidFill>
                <a:latin typeface="Courier New"/>
                <a:cs typeface="Courier New"/>
              </a:rPr>
              <a:t>&amp;lt;</a:t>
            </a:r>
            <a:r>
              <a:rPr sz="1600" b="1" i="1" spc="-1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</a:t>
            </a:r>
            <a:endParaRPr sz="1600">
              <a:latin typeface="Courier New"/>
              <a:cs typeface="Courier New"/>
            </a:endParaRPr>
          </a:p>
          <a:p>
            <a:pPr marL="60579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&lt;/p&gt;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&lt;/body&gt;</a:t>
            </a:r>
            <a:endParaRPr sz="1400">
              <a:latin typeface="Courier New"/>
              <a:cs typeface="Courier New"/>
            </a:endParaRPr>
          </a:p>
          <a:p>
            <a:pPr marL="1790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00FF"/>
                </a:solidFill>
                <a:latin typeface="Courier New"/>
                <a:cs typeface="Courier New"/>
              </a:rPr>
              <a:t>&lt;/html&gt;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41491" y="4078236"/>
            <a:ext cx="4354195" cy="1160145"/>
            <a:chOff x="5841491" y="4078236"/>
            <a:chExt cx="4354195" cy="1160145"/>
          </a:xfrm>
        </p:grpSpPr>
        <p:sp>
          <p:nvSpPr>
            <p:cNvPr id="24" name="object 24"/>
            <p:cNvSpPr/>
            <p:nvPr/>
          </p:nvSpPr>
          <p:spPr>
            <a:xfrm>
              <a:off x="5841491" y="4078236"/>
              <a:ext cx="4354068" cy="1159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13119" y="4149852"/>
              <a:ext cx="4215383" cy="10210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09944" y="4146677"/>
              <a:ext cx="4222115" cy="1027430"/>
            </a:xfrm>
            <a:custGeom>
              <a:avLst/>
              <a:gdLst/>
              <a:ahLst/>
              <a:cxnLst/>
              <a:rect l="l" t="t" r="r" b="b"/>
              <a:pathLst>
                <a:path w="4222115" h="1027429">
                  <a:moveTo>
                    <a:pt x="0" y="1027430"/>
                  </a:moveTo>
                  <a:lnTo>
                    <a:pt x="4221733" y="1027430"/>
                  </a:lnTo>
                  <a:lnTo>
                    <a:pt x="4221733" y="0"/>
                  </a:lnTo>
                  <a:lnTo>
                    <a:pt x="0" y="0"/>
                  </a:lnTo>
                  <a:lnTo>
                    <a:pt x="0" y="102743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157089" y="4506340"/>
            <a:ext cx="579755" cy="370840"/>
            <a:chOff x="5157089" y="4506340"/>
            <a:chExt cx="579755" cy="370840"/>
          </a:xfrm>
        </p:grpSpPr>
        <p:sp>
          <p:nvSpPr>
            <p:cNvPr id="28" name="object 28"/>
            <p:cNvSpPr/>
            <p:nvPr/>
          </p:nvSpPr>
          <p:spPr>
            <a:xfrm>
              <a:off x="5160264" y="4509515"/>
              <a:ext cx="573405" cy="364490"/>
            </a:xfrm>
            <a:custGeom>
              <a:avLst/>
              <a:gdLst/>
              <a:ahLst/>
              <a:cxnLst/>
              <a:rect l="l" t="t" r="r" b="b"/>
              <a:pathLst>
                <a:path w="573404" h="364489">
                  <a:moveTo>
                    <a:pt x="11430" y="91058"/>
                  </a:moveTo>
                  <a:lnTo>
                    <a:pt x="0" y="91058"/>
                  </a:lnTo>
                  <a:lnTo>
                    <a:pt x="0" y="273176"/>
                  </a:lnTo>
                  <a:lnTo>
                    <a:pt x="11430" y="273176"/>
                  </a:lnTo>
                  <a:lnTo>
                    <a:pt x="11430" y="91058"/>
                  </a:lnTo>
                  <a:close/>
                </a:path>
                <a:path w="573404" h="364489">
                  <a:moveTo>
                    <a:pt x="45465" y="91058"/>
                  </a:moveTo>
                  <a:lnTo>
                    <a:pt x="22733" y="91058"/>
                  </a:lnTo>
                  <a:lnTo>
                    <a:pt x="22733" y="273176"/>
                  </a:lnTo>
                  <a:lnTo>
                    <a:pt x="45465" y="273176"/>
                  </a:lnTo>
                  <a:lnTo>
                    <a:pt x="45465" y="91058"/>
                  </a:lnTo>
                  <a:close/>
                </a:path>
                <a:path w="573404" h="364489">
                  <a:moveTo>
                    <a:pt x="306959" y="0"/>
                  </a:moveTo>
                  <a:lnTo>
                    <a:pt x="306959" y="91058"/>
                  </a:lnTo>
                  <a:lnTo>
                    <a:pt x="56896" y="91058"/>
                  </a:lnTo>
                  <a:lnTo>
                    <a:pt x="56896" y="273176"/>
                  </a:lnTo>
                  <a:lnTo>
                    <a:pt x="306959" y="273176"/>
                  </a:lnTo>
                  <a:lnTo>
                    <a:pt x="306959" y="364235"/>
                  </a:lnTo>
                  <a:lnTo>
                    <a:pt x="573024" y="182117"/>
                  </a:lnTo>
                  <a:lnTo>
                    <a:pt x="30695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60264" y="4509515"/>
              <a:ext cx="573405" cy="364490"/>
            </a:xfrm>
            <a:custGeom>
              <a:avLst/>
              <a:gdLst/>
              <a:ahLst/>
              <a:cxnLst/>
              <a:rect l="l" t="t" r="r" b="b"/>
              <a:pathLst>
                <a:path w="573404" h="364489">
                  <a:moveTo>
                    <a:pt x="0" y="91058"/>
                  </a:moveTo>
                  <a:lnTo>
                    <a:pt x="11430" y="91058"/>
                  </a:lnTo>
                  <a:lnTo>
                    <a:pt x="11430" y="273176"/>
                  </a:lnTo>
                  <a:lnTo>
                    <a:pt x="0" y="273176"/>
                  </a:lnTo>
                  <a:lnTo>
                    <a:pt x="0" y="91058"/>
                  </a:lnTo>
                  <a:close/>
                </a:path>
                <a:path w="573404" h="364489">
                  <a:moveTo>
                    <a:pt x="22733" y="91058"/>
                  </a:moveTo>
                  <a:lnTo>
                    <a:pt x="45465" y="91058"/>
                  </a:lnTo>
                  <a:lnTo>
                    <a:pt x="45465" y="273176"/>
                  </a:lnTo>
                  <a:lnTo>
                    <a:pt x="22733" y="273176"/>
                  </a:lnTo>
                  <a:lnTo>
                    <a:pt x="22733" y="91058"/>
                  </a:lnTo>
                  <a:close/>
                </a:path>
                <a:path w="573404" h="364489">
                  <a:moveTo>
                    <a:pt x="56896" y="91058"/>
                  </a:moveTo>
                  <a:lnTo>
                    <a:pt x="306959" y="91058"/>
                  </a:lnTo>
                  <a:lnTo>
                    <a:pt x="306959" y="0"/>
                  </a:lnTo>
                  <a:lnTo>
                    <a:pt x="573024" y="182117"/>
                  </a:lnTo>
                  <a:lnTo>
                    <a:pt x="306959" y="364235"/>
                  </a:lnTo>
                  <a:lnTo>
                    <a:pt x="306959" y="273176"/>
                  </a:lnTo>
                  <a:lnTo>
                    <a:pt x="56896" y="273176"/>
                  </a:lnTo>
                  <a:lnTo>
                    <a:pt x="56896" y="91058"/>
                  </a:lnTo>
                  <a:close/>
                </a:path>
              </a:pathLst>
            </a:custGeom>
            <a:ln w="635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59602" y="5166740"/>
            <a:ext cx="1365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20" dirty="0">
                <a:solidFill>
                  <a:srgbClr val="205868"/>
                </a:solidFill>
                <a:latin typeface="Carlito"/>
                <a:cs typeface="Carlito"/>
              </a:rPr>
              <a:t>validator.w3.org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3017" y="5014595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03017" y="5514466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57525" y="4700649"/>
            <a:ext cx="6243955" cy="103124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  <a:tabLst>
                <a:tab pos="1464945" algn="l"/>
                <a:tab pos="2155190" algn="l"/>
                <a:tab pos="2714625" algn="l"/>
                <a:tab pos="4531360" algn="l"/>
              </a:tabLst>
            </a:pPr>
            <a:r>
              <a:rPr sz="2400" spc="-40" dirty="0">
                <a:solidFill>
                  <a:srgbClr val="1C4D5A"/>
                </a:solidFill>
                <a:latin typeface="Arial"/>
                <a:cs typeface="Arial"/>
              </a:rPr>
              <a:t>80</a:t>
            </a:r>
            <a:r>
              <a:rPr sz="2400" spc="-8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1C4D5A"/>
                </a:solidFill>
                <a:latin typeface="Arial"/>
                <a:cs typeface="Arial"/>
              </a:rPr>
              <a:t>km/h	</a:t>
            </a:r>
            <a:r>
              <a:rPr sz="2400" dirty="0">
                <a:solidFill>
                  <a:srgbClr val="1C4D5A"/>
                </a:solidFill>
                <a:latin typeface="Wingdings"/>
                <a:cs typeface="Wingdings"/>
              </a:rPr>
              <a:t></a:t>
            </a:r>
            <a:r>
              <a:rPr sz="2400" dirty="0">
                <a:solidFill>
                  <a:srgbClr val="1C4D5A"/>
                </a:solidFill>
                <a:latin typeface="Times New Roman"/>
                <a:cs typeface="Times New Roman"/>
              </a:rPr>
              <a:t>	</a:t>
            </a:r>
            <a:r>
              <a:rPr sz="2000" spc="-50" dirty="0">
                <a:solidFill>
                  <a:srgbClr val="0000FF"/>
                </a:solidFill>
                <a:latin typeface="Arial"/>
                <a:cs typeface="Arial"/>
              </a:rPr>
              <a:t>&lt;p&gt;	</a:t>
            </a:r>
            <a:r>
              <a:rPr sz="2000" spc="35" dirty="0">
                <a:solidFill>
                  <a:srgbClr val="1C4D5A"/>
                </a:solidFill>
                <a:latin typeface="Arial"/>
                <a:cs typeface="Arial"/>
              </a:rPr>
              <a:t>80</a:t>
            </a:r>
            <a:r>
              <a:rPr sz="2000" spc="35" dirty="0">
                <a:solidFill>
                  <a:srgbClr val="00AF50"/>
                </a:solidFill>
                <a:latin typeface="Arial"/>
                <a:cs typeface="Arial"/>
              </a:rPr>
              <a:t>&amp;nbsp;</a:t>
            </a:r>
            <a:r>
              <a:rPr sz="2000" spc="35" dirty="0">
                <a:solidFill>
                  <a:srgbClr val="1C4D5A"/>
                </a:solidFill>
                <a:latin typeface="Arial"/>
                <a:cs typeface="Arial"/>
              </a:rPr>
              <a:t>km/h	</a:t>
            </a:r>
            <a:r>
              <a:rPr sz="2000" spc="100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spc="-125" dirty="0">
                <a:solidFill>
                  <a:srgbClr val="0000FF"/>
                </a:solidFill>
                <a:latin typeface="Arial"/>
                <a:cs typeface="Arial"/>
              </a:rPr>
              <a:t>Nomes </a:t>
            </a:r>
            <a:r>
              <a:rPr sz="2000" spc="-135" dirty="0">
                <a:solidFill>
                  <a:srgbClr val="0000FF"/>
                </a:solidFill>
                <a:latin typeface="Arial"/>
                <a:cs typeface="Arial"/>
              </a:rPr>
              <a:t>de </a:t>
            </a: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entidades </a:t>
            </a:r>
            <a:r>
              <a:rPr sz="2000" spc="-145" dirty="0">
                <a:solidFill>
                  <a:srgbClr val="0000FF"/>
                </a:solidFill>
                <a:latin typeface="Arial"/>
                <a:cs typeface="Arial"/>
              </a:rPr>
              <a:t>são </a:t>
            </a:r>
            <a:r>
              <a:rPr sz="2000" spc="-130" dirty="0">
                <a:solidFill>
                  <a:srgbClr val="0000FF"/>
                </a:solidFill>
                <a:latin typeface="Arial"/>
                <a:cs typeface="Arial"/>
              </a:rPr>
              <a:t>sensíveis </a:t>
            </a:r>
            <a:r>
              <a:rPr sz="2000" spc="-175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maiúsculas </a:t>
            </a:r>
            <a:r>
              <a:rPr sz="2000" spc="-18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spc="1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0000FF"/>
                </a:solidFill>
                <a:latin typeface="Arial"/>
                <a:cs typeface="Arial"/>
              </a:rPr>
              <a:t>minúsculas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31719" y="147065"/>
            <a:ext cx="65278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Exemplos </a:t>
            </a:r>
            <a:r>
              <a:rPr spc="-290" dirty="0"/>
              <a:t>de </a:t>
            </a:r>
            <a:r>
              <a:rPr spc="-210" dirty="0"/>
              <a:t>Entidades</a:t>
            </a:r>
            <a:r>
              <a:rPr spc="55" dirty="0"/>
              <a:t> </a:t>
            </a:r>
            <a:r>
              <a:rPr spc="-114" dirty="0"/>
              <a:t>HTML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34805" y="1624012"/>
          <a:ext cx="6913879" cy="2672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4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R="450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Caractere</a:t>
                      </a:r>
                      <a:endParaRPr sz="1700">
                        <a:latin typeface="Carlito"/>
                        <a:cs typeface="Carlito"/>
                      </a:endParaRPr>
                    </a:p>
                  </a:txBody>
                  <a:tcPr marL="0" marR="0" marT="37465" marB="0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Descrição</a:t>
                      </a:r>
                      <a:endParaRPr sz="1700">
                        <a:latin typeface="Carlito"/>
                        <a:cs typeface="Carlito"/>
                      </a:endParaRPr>
                    </a:p>
                  </a:txBody>
                  <a:tcPr marL="0" marR="0" marT="37465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Nome da</a:t>
                      </a:r>
                      <a:r>
                        <a:rPr sz="17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Entidade</a:t>
                      </a:r>
                      <a:endParaRPr sz="1700">
                        <a:latin typeface="Carlito"/>
                        <a:cs typeface="Carlito"/>
                      </a:endParaRPr>
                    </a:p>
                  </a:txBody>
                  <a:tcPr marL="0" marR="0" marT="37465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Nº da</a:t>
                      </a:r>
                      <a:r>
                        <a:rPr sz="17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7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Entidade</a:t>
                      </a:r>
                      <a:endParaRPr sz="1700">
                        <a:latin typeface="Carlito"/>
                        <a:cs typeface="Carlito"/>
                      </a:endParaRPr>
                    </a:p>
                  </a:txBody>
                  <a:tcPr marL="0" marR="0" marT="37465" marB="0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37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&lt;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128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Menor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que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6096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&amp;lt;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&amp;#60;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28575" marB="0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&gt;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4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12636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Maior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que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&amp;gt;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4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&amp;#62;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02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&amp;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'e'</a:t>
                      </a:r>
                      <a:r>
                        <a:rPr sz="16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10" dirty="0">
                          <a:latin typeface="Carlito"/>
                          <a:cs typeface="Carlito"/>
                        </a:rPr>
                        <a:t>comercial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&amp;amp;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&amp;#38;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"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128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Aspas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duplas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&amp;quot;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&amp;#34;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4381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rlito"/>
                          <a:cs typeface="Carlito"/>
                        </a:rPr>
                        <a:t>'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12573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latin typeface="Carlito"/>
                          <a:cs typeface="Carlito"/>
                        </a:rPr>
                        <a:t>Aspas</a:t>
                      </a:r>
                      <a:r>
                        <a:rPr sz="16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600" spc="-5" dirty="0">
                          <a:latin typeface="Carlito"/>
                          <a:cs typeface="Carlito"/>
                        </a:rPr>
                        <a:t>simples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&amp;apos;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11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&amp;#39;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27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i="1" spc="-5" dirty="0">
                          <a:latin typeface="Carlito"/>
                          <a:cs typeface="Carlito"/>
                        </a:rPr>
                        <a:t>non-breaking</a:t>
                      </a:r>
                      <a:r>
                        <a:rPr sz="1400" i="1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400" i="1" spc="-5" dirty="0">
                          <a:latin typeface="Carlito"/>
                          <a:cs typeface="Carlito"/>
                        </a:rPr>
                        <a:t>space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&amp;nbsp;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rlito"/>
                          <a:cs typeface="Carlito"/>
                        </a:rPr>
                        <a:t>&amp;#160;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7567" y="161366"/>
            <a:ext cx="743648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0" dirty="0"/>
              <a:t>Elementos Semânticos </a:t>
            </a:r>
            <a:r>
              <a:rPr sz="3200" spc="-215" dirty="0"/>
              <a:t>de </a:t>
            </a:r>
            <a:r>
              <a:rPr sz="3200" spc="-70" dirty="0"/>
              <a:t>Estrutura </a:t>
            </a:r>
            <a:r>
              <a:rPr sz="3200" spc="-295" dirty="0"/>
              <a:t>e</a:t>
            </a:r>
            <a:r>
              <a:rPr sz="3200" spc="-95" dirty="0"/>
              <a:t> </a:t>
            </a:r>
            <a:r>
              <a:rPr sz="3200" spc="-114" dirty="0"/>
              <a:t>Layout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271C1E-3B03-47BF-B318-87739D34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59" y="923925"/>
            <a:ext cx="81153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:a16="http://schemas.microsoft.com/office/drawing/2014/main" id="{EE434114-60F9-B5FC-2EF9-34B6E415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83" y="963335"/>
            <a:ext cx="8115300" cy="501015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1834787" y="1125728"/>
            <a:ext cx="8851647" cy="4924297"/>
            <a:chOff x="1639061" y="1135126"/>
            <a:chExt cx="8851647" cy="4924297"/>
          </a:xfrm>
        </p:grpSpPr>
        <p:sp>
          <p:nvSpPr>
            <p:cNvPr id="4" name="object 4"/>
            <p:cNvSpPr/>
            <p:nvPr/>
          </p:nvSpPr>
          <p:spPr>
            <a:xfrm>
              <a:off x="1930323" y="1828901"/>
              <a:ext cx="8260080" cy="676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71938" y="1135126"/>
              <a:ext cx="318135" cy="127000"/>
            </a:xfrm>
            <a:custGeom>
              <a:avLst/>
              <a:gdLst/>
              <a:ahLst/>
              <a:cxnLst/>
              <a:rect l="l" t="t" r="r" b="b"/>
              <a:pathLst>
                <a:path w="318134" h="127000">
                  <a:moveTo>
                    <a:pt x="190753" y="0"/>
                  </a:moveTo>
                  <a:lnTo>
                    <a:pt x="190753" y="127000"/>
                  </a:lnTo>
                  <a:lnTo>
                    <a:pt x="292353" y="76200"/>
                  </a:lnTo>
                  <a:lnTo>
                    <a:pt x="203453" y="76200"/>
                  </a:lnTo>
                  <a:lnTo>
                    <a:pt x="203453" y="50800"/>
                  </a:lnTo>
                  <a:lnTo>
                    <a:pt x="292353" y="50800"/>
                  </a:lnTo>
                  <a:lnTo>
                    <a:pt x="190753" y="0"/>
                  </a:lnTo>
                  <a:close/>
                </a:path>
                <a:path w="318134" h="127000">
                  <a:moveTo>
                    <a:pt x="190753" y="50800"/>
                  </a:moveTo>
                  <a:lnTo>
                    <a:pt x="0" y="50800"/>
                  </a:lnTo>
                  <a:lnTo>
                    <a:pt x="0" y="76200"/>
                  </a:lnTo>
                  <a:lnTo>
                    <a:pt x="190753" y="76200"/>
                  </a:lnTo>
                  <a:lnTo>
                    <a:pt x="190753" y="50800"/>
                  </a:lnTo>
                  <a:close/>
                </a:path>
                <a:path w="318134" h="127000">
                  <a:moveTo>
                    <a:pt x="292353" y="50800"/>
                  </a:moveTo>
                  <a:lnTo>
                    <a:pt x="203453" y="50800"/>
                  </a:lnTo>
                  <a:lnTo>
                    <a:pt x="203453" y="76200"/>
                  </a:lnTo>
                  <a:lnTo>
                    <a:pt x="292353" y="76200"/>
                  </a:lnTo>
                  <a:lnTo>
                    <a:pt x="317753" y="63500"/>
                  </a:lnTo>
                  <a:lnTo>
                    <a:pt x="292353" y="50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85771" y="1464525"/>
              <a:ext cx="8260080" cy="3673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71810" y="1585722"/>
              <a:ext cx="318135" cy="127000"/>
            </a:xfrm>
            <a:custGeom>
              <a:avLst/>
              <a:gdLst/>
              <a:ahLst/>
              <a:cxnLst/>
              <a:rect l="l" t="t" r="r" b="b"/>
              <a:pathLst>
                <a:path w="318134" h="127000">
                  <a:moveTo>
                    <a:pt x="293778" y="50673"/>
                  </a:moveTo>
                  <a:lnTo>
                    <a:pt x="203581" y="50673"/>
                  </a:lnTo>
                  <a:lnTo>
                    <a:pt x="203708" y="76073"/>
                  </a:lnTo>
                  <a:lnTo>
                    <a:pt x="190982" y="76176"/>
                  </a:lnTo>
                  <a:lnTo>
                    <a:pt x="191389" y="127000"/>
                  </a:lnTo>
                  <a:lnTo>
                    <a:pt x="317881" y="62483"/>
                  </a:lnTo>
                  <a:lnTo>
                    <a:pt x="293778" y="50673"/>
                  </a:lnTo>
                  <a:close/>
                </a:path>
                <a:path w="318134" h="127000">
                  <a:moveTo>
                    <a:pt x="190779" y="50776"/>
                  </a:moveTo>
                  <a:lnTo>
                    <a:pt x="0" y="52324"/>
                  </a:lnTo>
                  <a:lnTo>
                    <a:pt x="254" y="77724"/>
                  </a:lnTo>
                  <a:lnTo>
                    <a:pt x="190982" y="76176"/>
                  </a:lnTo>
                  <a:lnTo>
                    <a:pt x="190779" y="50776"/>
                  </a:lnTo>
                  <a:close/>
                </a:path>
                <a:path w="318134" h="127000">
                  <a:moveTo>
                    <a:pt x="203581" y="50673"/>
                  </a:moveTo>
                  <a:lnTo>
                    <a:pt x="190779" y="50776"/>
                  </a:lnTo>
                  <a:lnTo>
                    <a:pt x="190982" y="76176"/>
                  </a:lnTo>
                  <a:lnTo>
                    <a:pt x="203708" y="76073"/>
                  </a:lnTo>
                  <a:lnTo>
                    <a:pt x="203581" y="50673"/>
                  </a:lnTo>
                  <a:close/>
                </a:path>
                <a:path w="318134" h="127000">
                  <a:moveTo>
                    <a:pt x="190373" y="0"/>
                  </a:moveTo>
                  <a:lnTo>
                    <a:pt x="190779" y="50776"/>
                  </a:lnTo>
                  <a:lnTo>
                    <a:pt x="293778" y="50673"/>
                  </a:lnTo>
                  <a:lnTo>
                    <a:pt x="190373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93391" y="1726692"/>
              <a:ext cx="6684264" cy="411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9061" y="3111754"/>
              <a:ext cx="433070" cy="127000"/>
            </a:xfrm>
            <a:custGeom>
              <a:avLst/>
              <a:gdLst/>
              <a:ahLst/>
              <a:cxnLst/>
              <a:rect l="l" t="t" r="r" b="b"/>
              <a:pathLst>
                <a:path w="433069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6200"/>
                  </a:lnTo>
                  <a:lnTo>
                    <a:pt x="114300" y="76200"/>
                  </a:lnTo>
                  <a:lnTo>
                    <a:pt x="114300" y="50800"/>
                  </a:lnTo>
                  <a:lnTo>
                    <a:pt x="127000" y="50800"/>
                  </a:lnTo>
                  <a:lnTo>
                    <a:pt x="127000" y="0"/>
                  </a:lnTo>
                  <a:close/>
                </a:path>
                <a:path w="433069" h="127000">
                  <a:moveTo>
                    <a:pt x="127000" y="50800"/>
                  </a:moveTo>
                  <a:lnTo>
                    <a:pt x="114300" y="50800"/>
                  </a:lnTo>
                  <a:lnTo>
                    <a:pt x="114300" y="76200"/>
                  </a:lnTo>
                  <a:lnTo>
                    <a:pt x="127000" y="76200"/>
                  </a:lnTo>
                  <a:lnTo>
                    <a:pt x="127000" y="50800"/>
                  </a:lnTo>
                  <a:close/>
                </a:path>
                <a:path w="433069" h="127000">
                  <a:moveTo>
                    <a:pt x="432943" y="50800"/>
                  </a:moveTo>
                  <a:lnTo>
                    <a:pt x="127000" y="50800"/>
                  </a:lnTo>
                  <a:lnTo>
                    <a:pt x="127000" y="76200"/>
                  </a:lnTo>
                  <a:lnTo>
                    <a:pt x="432943" y="76200"/>
                  </a:lnTo>
                  <a:lnTo>
                    <a:pt x="432943" y="5080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4247" y="5725668"/>
              <a:ext cx="8258556" cy="3337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68763" y="5832081"/>
              <a:ext cx="321945" cy="127000"/>
            </a:xfrm>
            <a:custGeom>
              <a:avLst/>
              <a:gdLst/>
              <a:ahLst/>
              <a:cxnLst/>
              <a:rect l="l" t="t" r="r" b="b"/>
              <a:pathLst>
                <a:path w="321945" h="127000">
                  <a:moveTo>
                    <a:pt x="195325" y="0"/>
                  </a:moveTo>
                  <a:lnTo>
                    <a:pt x="194919" y="50790"/>
                  </a:lnTo>
                  <a:lnTo>
                    <a:pt x="207644" y="50888"/>
                  </a:lnTo>
                  <a:lnTo>
                    <a:pt x="207517" y="76288"/>
                  </a:lnTo>
                  <a:lnTo>
                    <a:pt x="194715" y="76288"/>
                  </a:lnTo>
                  <a:lnTo>
                    <a:pt x="194309" y="127000"/>
                  </a:lnTo>
                  <a:lnTo>
                    <a:pt x="297730" y="76288"/>
                  </a:lnTo>
                  <a:lnTo>
                    <a:pt x="207517" y="76288"/>
                  </a:lnTo>
                  <a:lnTo>
                    <a:pt x="297931" y="76190"/>
                  </a:lnTo>
                  <a:lnTo>
                    <a:pt x="321817" y="64477"/>
                  </a:lnTo>
                  <a:lnTo>
                    <a:pt x="195325" y="0"/>
                  </a:lnTo>
                  <a:close/>
                </a:path>
                <a:path w="321945" h="127000">
                  <a:moveTo>
                    <a:pt x="194919" y="50790"/>
                  </a:moveTo>
                  <a:lnTo>
                    <a:pt x="194716" y="76190"/>
                  </a:lnTo>
                  <a:lnTo>
                    <a:pt x="207517" y="76288"/>
                  </a:lnTo>
                  <a:lnTo>
                    <a:pt x="207644" y="50888"/>
                  </a:lnTo>
                  <a:lnTo>
                    <a:pt x="194919" y="50790"/>
                  </a:lnTo>
                  <a:close/>
                </a:path>
                <a:path w="321945" h="127000">
                  <a:moveTo>
                    <a:pt x="253" y="49288"/>
                  </a:moveTo>
                  <a:lnTo>
                    <a:pt x="0" y="74688"/>
                  </a:lnTo>
                  <a:lnTo>
                    <a:pt x="194716" y="76190"/>
                  </a:lnTo>
                  <a:lnTo>
                    <a:pt x="194919" y="50790"/>
                  </a:lnTo>
                  <a:lnTo>
                    <a:pt x="253" y="49288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8595" y="1723644"/>
              <a:ext cx="1662683" cy="41178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77567" y="161366"/>
            <a:ext cx="743648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0" dirty="0"/>
              <a:t>Elementos Semânticos </a:t>
            </a:r>
            <a:r>
              <a:rPr sz="3200" spc="-215" dirty="0"/>
              <a:t>de </a:t>
            </a:r>
            <a:r>
              <a:rPr sz="3200" spc="-70" dirty="0"/>
              <a:t>Estrutura </a:t>
            </a:r>
            <a:r>
              <a:rPr sz="3200" spc="-295" dirty="0"/>
              <a:t>e</a:t>
            </a:r>
            <a:r>
              <a:rPr sz="3200" spc="-95" dirty="0"/>
              <a:t> </a:t>
            </a:r>
            <a:r>
              <a:rPr sz="3200" spc="-114" dirty="0"/>
              <a:t>Layout</a:t>
            </a:r>
            <a:endParaRPr sz="3200" dirty="0"/>
          </a:p>
        </p:txBody>
      </p:sp>
      <p:sp>
        <p:nvSpPr>
          <p:cNvPr id="14" name="object 14"/>
          <p:cNvSpPr txBox="1"/>
          <p:nvPr/>
        </p:nvSpPr>
        <p:spPr>
          <a:xfrm>
            <a:off x="10594975" y="1029461"/>
            <a:ext cx="1028065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0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hea</a:t>
            </a:r>
            <a:r>
              <a:rPr sz="1800" i="1" spc="-1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i="1" spc="38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i="1" spc="-65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i="1" spc="-20" dirty="0">
                <a:solidFill>
                  <a:srgbClr val="00CC00"/>
                </a:solidFill>
                <a:latin typeface="Arial"/>
                <a:cs typeface="Arial"/>
              </a:rPr>
              <a:t>&lt;nav&gt;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6180" y="3004184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0" dirty="0">
                <a:solidFill>
                  <a:srgbClr val="0000FF"/>
                </a:solidFill>
                <a:latin typeface="Arial"/>
                <a:cs typeface="Arial"/>
              </a:rPr>
              <a:t>&lt;main&gt;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57509" y="5717540"/>
            <a:ext cx="1028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5" dirty="0">
                <a:latin typeface="Arial"/>
                <a:cs typeface="Arial"/>
              </a:rPr>
              <a:t>&lt;</a:t>
            </a:r>
            <a:r>
              <a:rPr sz="1800" i="1" spc="155" dirty="0">
                <a:latin typeface="Arial"/>
                <a:cs typeface="Arial"/>
              </a:rPr>
              <a:t>f</a:t>
            </a:r>
            <a:r>
              <a:rPr sz="1800" i="1" spc="305" dirty="0">
                <a:latin typeface="Arial"/>
                <a:cs typeface="Arial"/>
              </a:rPr>
              <a:t>o</a:t>
            </a:r>
            <a:r>
              <a:rPr sz="1800" i="1" spc="229" dirty="0">
                <a:latin typeface="Arial"/>
                <a:cs typeface="Arial"/>
              </a:rPr>
              <a:t>ote</a:t>
            </a:r>
            <a:r>
              <a:rPr sz="1800" i="1" spc="150" dirty="0">
                <a:latin typeface="Arial"/>
                <a:cs typeface="Arial"/>
              </a:rPr>
              <a:t>r</a:t>
            </a:r>
            <a:r>
              <a:rPr sz="1800" i="1" spc="-65" dirty="0">
                <a:latin typeface="Arial"/>
                <a:cs typeface="Arial"/>
              </a:rPr>
              <a:t>&gt;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11408" y="3587877"/>
            <a:ext cx="902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75" dirty="0">
                <a:solidFill>
                  <a:srgbClr val="E36C09"/>
                </a:solidFill>
                <a:latin typeface="Arial"/>
                <a:cs typeface="Arial"/>
              </a:rPr>
              <a:t>&lt;</a:t>
            </a:r>
            <a:r>
              <a:rPr sz="1800" i="1" spc="-20" dirty="0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sz="1800" i="1" spc="80" dirty="0">
                <a:solidFill>
                  <a:srgbClr val="E36C09"/>
                </a:solidFill>
                <a:latin typeface="Arial"/>
                <a:cs typeface="Arial"/>
              </a:rPr>
              <a:t>s</a:t>
            </a:r>
            <a:r>
              <a:rPr sz="1800" i="1" spc="580" dirty="0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sz="1800" i="1" spc="-15" dirty="0">
                <a:solidFill>
                  <a:srgbClr val="E36C09"/>
                </a:solidFill>
                <a:latin typeface="Arial"/>
                <a:cs typeface="Arial"/>
              </a:rPr>
              <a:t>d</a:t>
            </a:r>
            <a:r>
              <a:rPr sz="1800" i="1" spc="-20" dirty="0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sz="1800" i="1" spc="-65" dirty="0">
                <a:solidFill>
                  <a:srgbClr val="E36C09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67239" y="3705605"/>
            <a:ext cx="318135" cy="127000"/>
          </a:xfrm>
          <a:custGeom>
            <a:avLst/>
            <a:gdLst/>
            <a:ahLst/>
            <a:cxnLst/>
            <a:rect l="l" t="t" r="r" b="b"/>
            <a:pathLst>
              <a:path w="318134" h="127000">
                <a:moveTo>
                  <a:pt x="293778" y="50673"/>
                </a:moveTo>
                <a:lnTo>
                  <a:pt x="203580" y="50673"/>
                </a:lnTo>
                <a:lnTo>
                  <a:pt x="203707" y="76073"/>
                </a:lnTo>
                <a:lnTo>
                  <a:pt x="190982" y="76176"/>
                </a:lnTo>
                <a:lnTo>
                  <a:pt x="191388" y="127000"/>
                </a:lnTo>
                <a:lnTo>
                  <a:pt x="317880" y="62484"/>
                </a:lnTo>
                <a:lnTo>
                  <a:pt x="293778" y="50673"/>
                </a:lnTo>
                <a:close/>
              </a:path>
              <a:path w="318134" h="127000">
                <a:moveTo>
                  <a:pt x="190779" y="50776"/>
                </a:moveTo>
                <a:lnTo>
                  <a:pt x="0" y="52324"/>
                </a:lnTo>
                <a:lnTo>
                  <a:pt x="253" y="77724"/>
                </a:lnTo>
                <a:lnTo>
                  <a:pt x="190982" y="76176"/>
                </a:lnTo>
                <a:lnTo>
                  <a:pt x="190779" y="50776"/>
                </a:lnTo>
                <a:close/>
              </a:path>
              <a:path w="318134" h="127000">
                <a:moveTo>
                  <a:pt x="203580" y="50673"/>
                </a:moveTo>
                <a:lnTo>
                  <a:pt x="190779" y="50776"/>
                </a:lnTo>
                <a:lnTo>
                  <a:pt x="190982" y="76176"/>
                </a:lnTo>
                <a:lnTo>
                  <a:pt x="203707" y="76073"/>
                </a:lnTo>
                <a:lnTo>
                  <a:pt x="203580" y="50673"/>
                </a:lnTo>
                <a:close/>
              </a:path>
              <a:path w="318134" h="127000">
                <a:moveTo>
                  <a:pt x="190372" y="0"/>
                </a:moveTo>
                <a:lnTo>
                  <a:pt x="190779" y="50776"/>
                </a:lnTo>
                <a:lnTo>
                  <a:pt x="293778" y="50673"/>
                </a:lnTo>
                <a:lnTo>
                  <a:pt x="190372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404934" y="1863217"/>
            <a:ext cx="6339840" cy="3854450"/>
            <a:chOff x="2141220" y="1877567"/>
            <a:chExt cx="6339840" cy="3854450"/>
          </a:xfrm>
        </p:grpSpPr>
        <p:sp>
          <p:nvSpPr>
            <p:cNvPr id="20" name="object 20"/>
            <p:cNvSpPr/>
            <p:nvPr/>
          </p:nvSpPr>
          <p:spPr>
            <a:xfrm>
              <a:off x="2145792" y="1877567"/>
              <a:ext cx="6335267" cy="24566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24278" y="1956053"/>
              <a:ext cx="6182995" cy="2304415"/>
            </a:xfrm>
            <a:custGeom>
              <a:avLst/>
              <a:gdLst/>
              <a:ahLst/>
              <a:cxnLst/>
              <a:rect l="l" t="t" r="r" b="b"/>
              <a:pathLst>
                <a:path w="6182995" h="2304415">
                  <a:moveTo>
                    <a:pt x="0" y="2304288"/>
                  </a:moveTo>
                  <a:lnTo>
                    <a:pt x="6182868" y="2304288"/>
                  </a:lnTo>
                  <a:lnTo>
                    <a:pt x="6182868" y="0"/>
                  </a:lnTo>
                  <a:lnTo>
                    <a:pt x="0" y="0"/>
                  </a:lnTo>
                  <a:lnTo>
                    <a:pt x="0" y="2304288"/>
                  </a:lnTo>
                  <a:close/>
                </a:path>
              </a:pathLst>
            </a:custGeom>
            <a:ln w="254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41220" y="4250448"/>
              <a:ext cx="6333744" cy="14813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9706" y="4328922"/>
              <a:ext cx="6181725" cy="1329055"/>
            </a:xfrm>
            <a:custGeom>
              <a:avLst/>
              <a:gdLst/>
              <a:ahLst/>
              <a:cxnLst/>
              <a:rect l="l" t="t" r="r" b="b"/>
              <a:pathLst>
                <a:path w="6181725" h="1329054">
                  <a:moveTo>
                    <a:pt x="0" y="1328927"/>
                  </a:moveTo>
                  <a:lnTo>
                    <a:pt x="6181344" y="1328927"/>
                  </a:lnTo>
                  <a:lnTo>
                    <a:pt x="6181344" y="0"/>
                  </a:lnTo>
                  <a:lnTo>
                    <a:pt x="0" y="0"/>
                  </a:lnTo>
                  <a:lnTo>
                    <a:pt x="0" y="1328927"/>
                  </a:lnTo>
                  <a:close/>
                </a:path>
              </a:pathLst>
            </a:custGeom>
            <a:ln w="254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10130"/>
              </p:ext>
            </p:extLst>
          </p:nvPr>
        </p:nvGraphicFramePr>
        <p:xfrm>
          <a:off x="2282430" y="972098"/>
          <a:ext cx="8094980" cy="49926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2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53975">
                      <a:solidFill>
                        <a:srgbClr val="00CC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CC00"/>
                      </a:solidFill>
                      <a:prstDash val="solid"/>
                    </a:lnL>
                    <a:lnR w="28575">
                      <a:solidFill>
                        <a:srgbClr val="00CC00"/>
                      </a:solidFill>
                      <a:prstDash val="solid"/>
                    </a:lnR>
                    <a:lnT w="53975">
                      <a:solidFill>
                        <a:srgbClr val="00CC00"/>
                      </a:solidFill>
                      <a:prstDash val="solid"/>
                    </a:lnT>
                    <a:lnB w="28575">
                      <a:solidFill>
                        <a:srgbClr val="F795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43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4721225">
                        <a:lnSpc>
                          <a:spcPct val="100000"/>
                        </a:lnSpc>
                      </a:pPr>
                      <a:r>
                        <a:rPr sz="1800" i="1" spc="21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&lt;article&gt;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4761865">
                        <a:lnSpc>
                          <a:spcPct val="100000"/>
                        </a:lnSpc>
                      </a:pPr>
                      <a:r>
                        <a:rPr sz="1600" i="1" spc="19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&lt;article&gt;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FF"/>
                      </a:solidFill>
                      <a:prstDash val="solid"/>
                    </a:lnL>
                    <a:lnR w="28575">
                      <a:solidFill>
                        <a:srgbClr val="F79546"/>
                      </a:solidFill>
                      <a:prstDash val="solid"/>
                    </a:lnR>
                    <a:lnT w="28575" cap="flat" cmpd="sng" algn="ctr">
                      <a:solidFill>
                        <a:srgbClr val="F795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D0D0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79546"/>
                      </a:solidFill>
                      <a:prstDash val="solid"/>
                    </a:lnL>
                    <a:lnR w="28575">
                      <a:solidFill>
                        <a:srgbClr val="F79546"/>
                      </a:solidFill>
                      <a:prstDash val="solid"/>
                    </a:lnR>
                    <a:lnT w="28575">
                      <a:solidFill>
                        <a:srgbClr val="F79546"/>
                      </a:solidFill>
                      <a:prstDash val="solid"/>
                    </a:lnT>
                    <a:lnB w="28575">
                      <a:solidFill>
                        <a:srgbClr val="F795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4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D0D0D"/>
                      </a:solidFill>
                      <a:prstDash val="solid"/>
                    </a:lnL>
                    <a:lnR w="28575">
                      <a:solidFill>
                        <a:srgbClr val="0D0D0D"/>
                      </a:solidFill>
                      <a:prstDash val="solid"/>
                    </a:lnR>
                    <a:lnT w="28575" cap="flat" cmpd="sng" algn="ctr">
                      <a:solidFill>
                        <a:srgbClr val="0D0D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D0D0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176784" y="4738090"/>
            <a:ext cx="1632204" cy="8412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5363" y="4806696"/>
            <a:ext cx="1499870" cy="7086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905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500"/>
              </a:spcBef>
            </a:pPr>
            <a:r>
              <a:rPr sz="1600" spc="-5" dirty="0">
                <a:solidFill>
                  <a:srgbClr val="0000FF"/>
                </a:solidFill>
                <a:latin typeface="Courier New"/>
                <a:cs typeface="Courier New"/>
              </a:rPr>
              <a:t>&lt;section&gt;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833" y="147065"/>
            <a:ext cx="4956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Primeira </a:t>
            </a:r>
            <a:r>
              <a:rPr spc="-275" dirty="0"/>
              <a:t>Página</a:t>
            </a:r>
            <a:r>
              <a:rPr spc="-220" dirty="0"/>
              <a:t> </a:t>
            </a:r>
            <a:r>
              <a:rPr spc="-114" dirty="0"/>
              <a:t>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463" y="1421638"/>
            <a:ext cx="1264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Código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HTML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36420" y="1691639"/>
            <a:ext cx="4612005" cy="3663950"/>
            <a:chOff x="1836420" y="1691639"/>
            <a:chExt cx="4612005" cy="3663950"/>
          </a:xfrm>
        </p:grpSpPr>
        <p:sp>
          <p:nvSpPr>
            <p:cNvPr id="5" name="object 5"/>
            <p:cNvSpPr/>
            <p:nvPr/>
          </p:nvSpPr>
          <p:spPr>
            <a:xfrm>
              <a:off x="1848612" y="1696211"/>
              <a:ext cx="4599432" cy="36591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6420" y="1691639"/>
              <a:ext cx="4306823" cy="3486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7192" y="1764791"/>
              <a:ext cx="4467225" cy="3526790"/>
            </a:xfrm>
            <a:custGeom>
              <a:avLst/>
              <a:gdLst/>
              <a:ahLst/>
              <a:cxnLst/>
              <a:rect l="l" t="t" r="r" b="b"/>
              <a:pathLst>
                <a:path w="4467225" h="3526790">
                  <a:moveTo>
                    <a:pt x="4466844" y="0"/>
                  </a:moveTo>
                  <a:lnTo>
                    <a:pt x="0" y="0"/>
                  </a:lnTo>
                  <a:lnTo>
                    <a:pt x="0" y="3526536"/>
                  </a:lnTo>
                  <a:lnTo>
                    <a:pt x="4466844" y="3526536"/>
                  </a:lnTo>
                  <a:lnTo>
                    <a:pt x="4466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192" y="1764791"/>
              <a:ext cx="4467225" cy="3526790"/>
            </a:xfrm>
            <a:custGeom>
              <a:avLst/>
              <a:gdLst/>
              <a:ahLst/>
              <a:cxnLst/>
              <a:rect l="l" t="t" r="r" b="b"/>
              <a:pathLst>
                <a:path w="4467225" h="3526790">
                  <a:moveTo>
                    <a:pt x="0" y="3526536"/>
                  </a:moveTo>
                  <a:lnTo>
                    <a:pt x="4466844" y="3526536"/>
                  </a:lnTo>
                  <a:lnTo>
                    <a:pt x="4466844" y="0"/>
                  </a:lnTo>
                  <a:lnTo>
                    <a:pt x="0" y="0"/>
                  </a:lnTo>
                  <a:lnTo>
                    <a:pt x="0" y="35265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17192" y="1764792"/>
            <a:ext cx="4467225" cy="35267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spc="-114" dirty="0">
                <a:solidFill>
                  <a:srgbClr val="0000FF"/>
                </a:solidFill>
                <a:latin typeface="Arial"/>
                <a:cs typeface="Arial"/>
              </a:rPr>
              <a:t>&lt;!DOCTYPE</a:t>
            </a:r>
            <a:r>
              <a:rPr sz="1400" spc="1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0000FF"/>
                </a:solidFill>
                <a:latin typeface="Arial"/>
                <a:cs typeface="Arial"/>
              </a:rPr>
              <a:t>html&gt;</a:t>
            </a:r>
            <a:endParaRPr sz="14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400" spc="55" dirty="0">
                <a:solidFill>
                  <a:srgbClr val="0000FF"/>
                </a:solidFill>
                <a:latin typeface="Arial"/>
                <a:cs typeface="Arial"/>
              </a:rPr>
              <a:t>&lt;html&gt;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0000FF"/>
                </a:solidFill>
                <a:latin typeface="Arial"/>
                <a:cs typeface="Arial"/>
              </a:rPr>
              <a:t>&lt;head&gt;</a:t>
            </a:r>
            <a:endParaRPr sz="14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1400" spc="215" dirty="0">
                <a:solidFill>
                  <a:srgbClr val="0000FF"/>
                </a:solidFill>
                <a:latin typeface="Arial"/>
                <a:cs typeface="Arial"/>
              </a:rPr>
              <a:t>&lt;title&gt;</a:t>
            </a:r>
            <a:r>
              <a:rPr sz="1400" spc="215" dirty="0">
                <a:latin typeface="Arial"/>
                <a:cs typeface="Arial"/>
              </a:rPr>
              <a:t>Titulo </a:t>
            </a:r>
            <a:r>
              <a:rPr sz="1400" spc="-5" dirty="0">
                <a:latin typeface="Arial"/>
                <a:cs typeface="Arial"/>
              </a:rPr>
              <a:t>da</a:t>
            </a:r>
            <a:r>
              <a:rPr sz="1400" spc="160" dirty="0">
                <a:latin typeface="Arial"/>
                <a:cs typeface="Arial"/>
              </a:rPr>
              <a:t> Pagina</a:t>
            </a:r>
            <a:r>
              <a:rPr sz="1400" spc="160" dirty="0">
                <a:solidFill>
                  <a:srgbClr val="0000FF"/>
                </a:solidFill>
                <a:latin typeface="Arial"/>
                <a:cs typeface="Arial"/>
              </a:rPr>
              <a:t>&lt;/title&gt;</a:t>
            </a:r>
            <a:endParaRPr sz="140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</a:pPr>
            <a:r>
              <a:rPr sz="1400" spc="40" dirty="0">
                <a:solidFill>
                  <a:srgbClr val="0000FF"/>
                </a:solidFill>
                <a:latin typeface="Arial"/>
                <a:cs typeface="Arial"/>
              </a:rPr>
              <a:t>&lt;/head&gt;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&lt;body&gt;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1400" spc="7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r>
              <a:rPr sz="1400" spc="70" dirty="0">
                <a:latin typeface="Arial"/>
                <a:cs typeface="Arial"/>
              </a:rPr>
              <a:t>Primeira</a:t>
            </a:r>
            <a:r>
              <a:rPr sz="1400" spc="38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Pagina</a:t>
            </a: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400">
              <a:latin typeface="Arial"/>
              <a:cs typeface="Arial"/>
            </a:endParaRPr>
          </a:p>
          <a:p>
            <a:pPr marL="1006475">
              <a:lnSpc>
                <a:spcPct val="100000"/>
              </a:lnSpc>
            </a:pPr>
            <a:r>
              <a:rPr sz="1400" spc="6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r>
              <a:rPr sz="1400" spc="60" dirty="0">
                <a:latin typeface="Arial"/>
                <a:cs typeface="Arial"/>
              </a:rPr>
              <a:t>Ola,</a:t>
            </a:r>
            <a:r>
              <a:rPr sz="1400" spc="38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mundo!</a:t>
            </a:r>
            <a:r>
              <a:rPr sz="1400" spc="25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</a:pPr>
            <a:r>
              <a:rPr sz="1400" spc="50" dirty="0">
                <a:solidFill>
                  <a:srgbClr val="0000FF"/>
                </a:solidFill>
                <a:latin typeface="Arial"/>
                <a:cs typeface="Arial"/>
              </a:rPr>
              <a:t>&lt;/body&gt;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400" spc="105" dirty="0">
                <a:solidFill>
                  <a:srgbClr val="0000FF"/>
                </a:solidFill>
                <a:latin typeface="Arial"/>
                <a:cs typeface="Arial"/>
              </a:rPr>
              <a:t>&lt;/html&gt;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0107" y="1757172"/>
            <a:ext cx="3168396" cy="3543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67855" y="1419859"/>
            <a:ext cx="229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Resultado </a:t>
            </a:r>
            <a:r>
              <a:rPr sz="1800" spc="-5" dirty="0">
                <a:latin typeface="Carlito"/>
                <a:cs typeface="Carlito"/>
              </a:rPr>
              <a:t>no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Navegador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83909" y="2840989"/>
            <a:ext cx="3686810" cy="809625"/>
            <a:chOff x="6383909" y="2840989"/>
            <a:chExt cx="3686810" cy="809625"/>
          </a:xfrm>
        </p:grpSpPr>
        <p:sp>
          <p:nvSpPr>
            <p:cNvPr id="13" name="object 13"/>
            <p:cNvSpPr/>
            <p:nvPr/>
          </p:nvSpPr>
          <p:spPr>
            <a:xfrm>
              <a:off x="6387084" y="3281171"/>
              <a:ext cx="573405" cy="365760"/>
            </a:xfrm>
            <a:custGeom>
              <a:avLst/>
              <a:gdLst/>
              <a:ahLst/>
              <a:cxnLst/>
              <a:rect l="l" t="t" r="r" b="b"/>
              <a:pathLst>
                <a:path w="573404" h="365760">
                  <a:moveTo>
                    <a:pt x="11429" y="91439"/>
                  </a:moveTo>
                  <a:lnTo>
                    <a:pt x="0" y="91439"/>
                  </a:lnTo>
                  <a:lnTo>
                    <a:pt x="0" y="274319"/>
                  </a:lnTo>
                  <a:lnTo>
                    <a:pt x="11429" y="274319"/>
                  </a:lnTo>
                  <a:lnTo>
                    <a:pt x="11429" y="91439"/>
                  </a:lnTo>
                  <a:close/>
                </a:path>
                <a:path w="573404" h="365760">
                  <a:moveTo>
                    <a:pt x="45719" y="91439"/>
                  </a:moveTo>
                  <a:lnTo>
                    <a:pt x="22860" y="91439"/>
                  </a:lnTo>
                  <a:lnTo>
                    <a:pt x="22860" y="274319"/>
                  </a:lnTo>
                  <a:lnTo>
                    <a:pt x="45719" y="274319"/>
                  </a:lnTo>
                  <a:lnTo>
                    <a:pt x="45719" y="91439"/>
                  </a:lnTo>
                  <a:close/>
                </a:path>
                <a:path w="573404" h="365760">
                  <a:moveTo>
                    <a:pt x="305942" y="0"/>
                  </a:moveTo>
                  <a:lnTo>
                    <a:pt x="305942" y="91439"/>
                  </a:lnTo>
                  <a:lnTo>
                    <a:pt x="57150" y="91439"/>
                  </a:lnTo>
                  <a:lnTo>
                    <a:pt x="57150" y="274319"/>
                  </a:lnTo>
                  <a:lnTo>
                    <a:pt x="305942" y="274319"/>
                  </a:lnTo>
                  <a:lnTo>
                    <a:pt x="305942" y="365759"/>
                  </a:lnTo>
                  <a:lnTo>
                    <a:pt x="573023" y="182879"/>
                  </a:lnTo>
                  <a:lnTo>
                    <a:pt x="30594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7084" y="3281171"/>
              <a:ext cx="573405" cy="365760"/>
            </a:xfrm>
            <a:custGeom>
              <a:avLst/>
              <a:gdLst/>
              <a:ahLst/>
              <a:cxnLst/>
              <a:rect l="l" t="t" r="r" b="b"/>
              <a:pathLst>
                <a:path w="573404" h="365760">
                  <a:moveTo>
                    <a:pt x="0" y="91439"/>
                  </a:moveTo>
                  <a:lnTo>
                    <a:pt x="11429" y="91439"/>
                  </a:lnTo>
                  <a:lnTo>
                    <a:pt x="11429" y="274319"/>
                  </a:lnTo>
                  <a:lnTo>
                    <a:pt x="0" y="274319"/>
                  </a:lnTo>
                  <a:lnTo>
                    <a:pt x="0" y="91439"/>
                  </a:lnTo>
                  <a:close/>
                </a:path>
                <a:path w="573404" h="365760">
                  <a:moveTo>
                    <a:pt x="22860" y="91439"/>
                  </a:moveTo>
                  <a:lnTo>
                    <a:pt x="45719" y="91439"/>
                  </a:lnTo>
                  <a:lnTo>
                    <a:pt x="45719" y="274319"/>
                  </a:lnTo>
                  <a:lnTo>
                    <a:pt x="22860" y="274319"/>
                  </a:lnTo>
                  <a:lnTo>
                    <a:pt x="22860" y="91439"/>
                  </a:lnTo>
                  <a:close/>
                </a:path>
                <a:path w="573404" h="365760">
                  <a:moveTo>
                    <a:pt x="57150" y="91439"/>
                  </a:moveTo>
                  <a:lnTo>
                    <a:pt x="305942" y="91439"/>
                  </a:lnTo>
                  <a:lnTo>
                    <a:pt x="305942" y="0"/>
                  </a:lnTo>
                  <a:lnTo>
                    <a:pt x="573023" y="182879"/>
                  </a:lnTo>
                  <a:lnTo>
                    <a:pt x="305942" y="365759"/>
                  </a:lnTo>
                  <a:lnTo>
                    <a:pt x="305942" y="274319"/>
                  </a:lnTo>
                  <a:lnTo>
                    <a:pt x="57150" y="274319"/>
                  </a:lnTo>
                  <a:lnTo>
                    <a:pt x="57150" y="91439"/>
                  </a:lnTo>
                  <a:close/>
                </a:path>
              </a:pathLst>
            </a:custGeom>
            <a:ln w="635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32498" y="2853689"/>
              <a:ext cx="3025140" cy="45720"/>
            </a:xfrm>
            <a:custGeom>
              <a:avLst/>
              <a:gdLst/>
              <a:ahLst/>
              <a:cxnLst/>
              <a:rect l="l" t="t" r="r" b="b"/>
              <a:pathLst>
                <a:path w="3025140" h="45719">
                  <a:moveTo>
                    <a:pt x="302514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3025140" y="45720"/>
                  </a:lnTo>
                  <a:lnTo>
                    <a:pt x="30251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32498" y="2853689"/>
              <a:ext cx="3025140" cy="45720"/>
            </a:xfrm>
            <a:custGeom>
              <a:avLst/>
              <a:gdLst/>
              <a:ahLst/>
              <a:cxnLst/>
              <a:rect l="l" t="t" r="r" b="b"/>
              <a:pathLst>
                <a:path w="3025140" h="45719">
                  <a:moveTo>
                    <a:pt x="0" y="45720"/>
                  </a:moveTo>
                  <a:lnTo>
                    <a:pt x="3025140" y="45720"/>
                  </a:lnTo>
                  <a:lnTo>
                    <a:pt x="302514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6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7567" y="247650"/>
            <a:ext cx="74358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0" dirty="0"/>
              <a:t>Elementos </a:t>
            </a:r>
            <a:r>
              <a:rPr sz="3200" spc="-175" dirty="0"/>
              <a:t>Semânticos </a:t>
            </a:r>
            <a:r>
              <a:rPr sz="3200" spc="-220" dirty="0"/>
              <a:t>de </a:t>
            </a:r>
            <a:r>
              <a:rPr sz="3200" spc="-70" dirty="0"/>
              <a:t>Estrutura </a:t>
            </a:r>
            <a:r>
              <a:rPr sz="3200" spc="-295" dirty="0"/>
              <a:t>e</a:t>
            </a:r>
            <a:r>
              <a:rPr sz="3200" spc="-35" dirty="0"/>
              <a:t> </a:t>
            </a:r>
            <a:r>
              <a:rPr sz="3200" spc="-114" dirty="0"/>
              <a:t>Layout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002279" y="1478280"/>
            <a:ext cx="3013075" cy="3933825"/>
            <a:chOff x="3002279" y="1478280"/>
            <a:chExt cx="3013075" cy="3933825"/>
          </a:xfrm>
        </p:grpSpPr>
        <p:sp>
          <p:nvSpPr>
            <p:cNvPr id="4" name="object 4"/>
            <p:cNvSpPr/>
            <p:nvPr/>
          </p:nvSpPr>
          <p:spPr>
            <a:xfrm>
              <a:off x="3002279" y="1495044"/>
              <a:ext cx="3012947" cy="3863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2195" y="1478280"/>
              <a:ext cx="2228087" cy="3933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0859" y="1563624"/>
              <a:ext cx="2880360" cy="3731260"/>
            </a:xfrm>
            <a:custGeom>
              <a:avLst/>
              <a:gdLst/>
              <a:ahLst/>
              <a:cxnLst/>
              <a:rect l="l" t="t" r="r" b="b"/>
              <a:pathLst>
                <a:path w="2880360" h="3731260">
                  <a:moveTo>
                    <a:pt x="2880360" y="0"/>
                  </a:moveTo>
                  <a:lnTo>
                    <a:pt x="0" y="0"/>
                  </a:lnTo>
                  <a:lnTo>
                    <a:pt x="0" y="3730752"/>
                  </a:lnTo>
                  <a:lnTo>
                    <a:pt x="2880360" y="3730752"/>
                  </a:lnTo>
                  <a:lnTo>
                    <a:pt x="2880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70859" y="1563624"/>
              <a:ext cx="2880360" cy="3731260"/>
            </a:xfrm>
            <a:custGeom>
              <a:avLst/>
              <a:gdLst/>
              <a:ahLst/>
              <a:cxnLst/>
              <a:rect l="l" t="t" r="r" b="b"/>
              <a:pathLst>
                <a:path w="2880360" h="3731260">
                  <a:moveTo>
                    <a:pt x="0" y="3730752"/>
                  </a:moveTo>
                  <a:lnTo>
                    <a:pt x="2880360" y="3730752"/>
                  </a:lnTo>
                  <a:lnTo>
                    <a:pt x="2880360" y="0"/>
                  </a:lnTo>
                  <a:lnTo>
                    <a:pt x="0" y="0"/>
                  </a:lnTo>
                  <a:lnTo>
                    <a:pt x="0" y="373075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0860" y="1563624"/>
            <a:ext cx="2880360" cy="37312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60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i="1" dirty="0">
                <a:solidFill>
                  <a:srgbClr val="0000FF"/>
                </a:solidFill>
                <a:latin typeface="Courier New"/>
                <a:cs typeface="Courier New"/>
              </a:rPr>
              <a:t>&lt;article&gt;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&lt;section&gt;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&lt;/section&gt;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109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&lt;section&gt;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&lt;/section&gt;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i="1" dirty="0">
                <a:solidFill>
                  <a:srgbClr val="0000FF"/>
                </a:solidFill>
                <a:latin typeface="Courier New"/>
                <a:cs typeface="Courier New"/>
              </a:rPr>
              <a:t>&lt;/article&gt;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15455" y="1472183"/>
            <a:ext cx="3013075" cy="3933825"/>
            <a:chOff x="6315455" y="1472183"/>
            <a:chExt cx="3013075" cy="3933825"/>
          </a:xfrm>
        </p:grpSpPr>
        <p:sp>
          <p:nvSpPr>
            <p:cNvPr id="10" name="object 10"/>
            <p:cNvSpPr/>
            <p:nvPr/>
          </p:nvSpPr>
          <p:spPr>
            <a:xfrm>
              <a:off x="6315455" y="1488947"/>
              <a:ext cx="3012948" cy="3863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05371" y="1472183"/>
              <a:ext cx="2228087" cy="393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84035" y="1557527"/>
            <a:ext cx="2880360" cy="37312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55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i="1" dirty="0">
                <a:solidFill>
                  <a:srgbClr val="0000FF"/>
                </a:solidFill>
                <a:latin typeface="Courier New"/>
                <a:cs typeface="Courier New"/>
              </a:rPr>
              <a:t>&lt;section&gt;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&lt;article&gt;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5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&lt;/article&gt;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1085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&lt;article&gt;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5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  <a:p>
            <a:pPr marL="75755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solidFill>
                  <a:srgbClr val="0000FF"/>
                </a:solidFill>
                <a:latin typeface="Courier New"/>
                <a:cs typeface="Courier New"/>
              </a:rPr>
              <a:t>&lt;/article&gt;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i="1" dirty="0">
                <a:solidFill>
                  <a:srgbClr val="0000FF"/>
                </a:solidFill>
                <a:latin typeface="Courier New"/>
                <a:cs typeface="Courier New"/>
              </a:rPr>
              <a:t>&lt;/section&gt;</a:t>
            </a:r>
            <a:endParaRPr sz="1700">
              <a:latin typeface="Courier New"/>
              <a:cs typeface="Courier New"/>
            </a:endParaRPr>
          </a:p>
          <a:p>
            <a:pPr marL="216535">
              <a:lnSpc>
                <a:spcPct val="100000"/>
              </a:lnSpc>
              <a:spcBef>
                <a:spcPts val="600"/>
              </a:spcBef>
            </a:pPr>
            <a:r>
              <a:rPr sz="1700" spc="-5" dirty="0">
                <a:latin typeface="Courier New"/>
                <a:cs typeface="Courier New"/>
              </a:rPr>
              <a:t>...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Descrição </a:t>
            </a:r>
            <a:r>
              <a:rPr spc="-229" dirty="0"/>
              <a:t>da </a:t>
            </a:r>
            <a:r>
              <a:rPr spc="-225" dirty="0"/>
              <a:t>Página </a:t>
            </a:r>
            <a:r>
              <a:rPr spc="-220" dirty="0"/>
              <a:t>com </a:t>
            </a:r>
            <a:r>
              <a:rPr spc="-170" dirty="0"/>
              <a:t>o </a:t>
            </a:r>
            <a:r>
              <a:rPr spc="-175" dirty="0"/>
              <a:t>Elemento</a:t>
            </a:r>
            <a:r>
              <a:rPr spc="240" dirty="0"/>
              <a:t> </a:t>
            </a:r>
            <a:r>
              <a:rPr spc="-155" dirty="0"/>
              <a:t>&lt;meta&gt;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23288" y="1488960"/>
            <a:ext cx="8115300" cy="668020"/>
            <a:chOff x="1923288" y="1488960"/>
            <a:chExt cx="8115300" cy="668020"/>
          </a:xfrm>
        </p:grpSpPr>
        <p:sp>
          <p:nvSpPr>
            <p:cNvPr id="4" name="object 4"/>
            <p:cNvSpPr/>
            <p:nvPr/>
          </p:nvSpPr>
          <p:spPr>
            <a:xfrm>
              <a:off x="1923288" y="1488960"/>
              <a:ext cx="8115300" cy="6461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7108" y="1575815"/>
              <a:ext cx="7822692" cy="5806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91868" y="1557527"/>
              <a:ext cx="7983220" cy="513715"/>
            </a:xfrm>
            <a:custGeom>
              <a:avLst/>
              <a:gdLst/>
              <a:ahLst/>
              <a:cxnLst/>
              <a:rect l="l" t="t" r="r" b="b"/>
              <a:pathLst>
                <a:path w="7983220" h="513714">
                  <a:moveTo>
                    <a:pt x="7982711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7982711" y="513588"/>
                  </a:lnTo>
                  <a:lnTo>
                    <a:pt x="7982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1868" y="1557527"/>
              <a:ext cx="7983220" cy="513715"/>
            </a:xfrm>
            <a:custGeom>
              <a:avLst/>
              <a:gdLst/>
              <a:ahLst/>
              <a:cxnLst/>
              <a:rect l="l" t="t" r="r" b="b"/>
              <a:pathLst>
                <a:path w="7983220" h="513714">
                  <a:moveTo>
                    <a:pt x="0" y="513588"/>
                  </a:moveTo>
                  <a:lnTo>
                    <a:pt x="7982711" y="513588"/>
                  </a:lnTo>
                  <a:lnTo>
                    <a:pt x="7982711" y="0"/>
                  </a:lnTo>
                  <a:lnTo>
                    <a:pt x="0" y="0"/>
                  </a:lnTo>
                  <a:lnTo>
                    <a:pt x="0" y="51358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89479" y="1680210"/>
            <a:ext cx="7461884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&lt;meta </a:t>
            </a:r>
            <a:r>
              <a:rPr sz="1700" spc="114" dirty="0">
                <a:solidFill>
                  <a:srgbClr val="FF0000"/>
                </a:solidFill>
                <a:latin typeface="Arial"/>
                <a:cs typeface="Arial"/>
              </a:rPr>
              <a:t>name</a:t>
            </a:r>
            <a:r>
              <a:rPr sz="1700" spc="114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700" spc="114" dirty="0">
                <a:solidFill>
                  <a:srgbClr val="548ED4"/>
                </a:solidFill>
                <a:latin typeface="Arial"/>
                <a:cs typeface="Arial"/>
              </a:rPr>
              <a:t>description</a:t>
            </a:r>
            <a:r>
              <a:rPr sz="1700" spc="114" dirty="0">
                <a:solidFill>
                  <a:srgbClr val="0000FF"/>
                </a:solidFill>
                <a:latin typeface="Arial"/>
                <a:cs typeface="Arial"/>
              </a:rPr>
              <a:t>" </a:t>
            </a:r>
            <a:r>
              <a:rPr sz="1700" spc="125" dirty="0">
                <a:solidFill>
                  <a:srgbClr val="FF0000"/>
                </a:solidFill>
                <a:latin typeface="Arial"/>
                <a:cs typeface="Arial"/>
              </a:rPr>
              <a:t>content</a:t>
            </a:r>
            <a:r>
              <a:rPr sz="1700" spc="125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lang="pt-BR" sz="1400" spc="125" dirty="0" err="1">
                <a:solidFill>
                  <a:srgbClr val="548ED4"/>
                </a:solidFill>
                <a:latin typeface="Arial"/>
                <a:cs typeface="Arial"/>
              </a:rPr>
              <a:t>Getulio</a:t>
            </a:r>
            <a:r>
              <a:rPr lang="pt-BR" sz="1400" spc="125" dirty="0">
                <a:solidFill>
                  <a:srgbClr val="548ED4"/>
                </a:solidFill>
                <a:latin typeface="Arial"/>
                <a:cs typeface="Arial"/>
              </a:rPr>
              <a:t> S Santos</a:t>
            </a:r>
            <a:r>
              <a:rPr sz="1400" spc="8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48ED4"/>
                </a:solidFill>
                <a:latin typeface="Arial"/>
                <a:cs typeface="Arial"/>
              </a:rPr>
              <a:t>é</a:t>
            </a:r>
            <a:r>
              <a:rPr sz="1400" spc="16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400" spc="175" dirty="0">
                <a:solidFill>
                  <a:srgbClr val="548ED4"/>
                </a:solidFill>
                <a:latin typeface="Arial"/>
                <a:cs typeface="Arial"/>
              </a:rPr>
              <a:t>professor...</a:t>
            </a:r>
            <a:r>
              <a:rPr sz="1700" spc="175" dirty="0">
                <a:solidFill>
                  <a:srgbClr val="0000FF"/>
                </a:solidFill>
                <a:latin typeface="Arial"/>
                <a:cs typeface="Arial"/>
              </a:rPr>
              <a:t>"&gt;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20239" y="1991995"/>
            <a:ext cx="8121396" cy="3591941"/>
            <a:chOff x="1920239" y="1991995"/>
            <a:chExt cx="8121396" cy="3591941"/>
          </a:xfrm>
        </p:grpSpPr>
        <p:sp>
          <p:nvSpPr>
            <p:cNvPr id="10" name="object 10"/>
            <p:cNvSpPr/>
            <p:nvPr/>
          </p:nvSpPr>
          <p:spPr>
            <a:xfrm>
              <a:off x="1920239" y="2846832"/>
              <a:ext cx="8121396" cy="27371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88692" y="2915285"/>
              <a:ext cx="7989570" cy="2604770"/>
            </a:xfrm>
            <a:custGeom>
              <a:avLst/>
              <a:gdLst/>
              <a:ahLst/>
              <a:cxnLst/>
              <a:rect l="l" t="t" r="r" b="b"/>
              <a:pathLst>
                <a:path w="7989570" h="2604770">
                  <a:moveTo>
                    <a:pt x="0" y="2604770"/>
                  </a:moveTo>
                  <a:lnTo>
                    <a:pt x="7989061" y="2604770"/>
                  </a:lnTo>
                  <a:lnTo>
                    <a:pt x="7989061" y="0"/>
                  </a:lnTo>
                  <a:lnTo>
                    <a:pt x="0" y="0"/>
                  </a:lnTo>
                  <a:lnTo>
                    <a:pt x="0" y="2604770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56322" y="1991995"/>
              <a:ext cx="621030" cy="2880995"/>
            </a:xfrm>
            <a:custGeom>
              <a:avLst/>
              <a:gdLst/>
              <a:ahLst/>
              <a:cxnLst/>
              <a:rect l="l" t="t" r="r" b="b"/>
              <a:pathLst>
                <a:path w="621029" h="2880995">
                  <a:moveTo>
                    <a:pt x="60571" y="54697"/>
                  </a:moveTo>
                  <a:lnTo>
                    <a:pt x="52450" y="55371"/>
                  </a:lnTo>
                  <a:lnTo>
                    <a:pt x="51316" y="63451"/>
                  </a:lnTo>
                  <a:lnTo>
                    <a:pt x="66167" y="79120"/>
                  </a:lnTo>
                  <a:lnTo>
                    <a:pt x="132206" y="156209"/>
                  </a:lnTo>
                  <a:lnTo>
                    <a:pt x="194182" y="235838"/>
                  </a:lnTo>
                  <a:lnTo>
                    <a:pt x="251713" y="317626"/>
                  </a:lnTo>
                  <a:lnTo>
                    <a:pt x="305053" y="401446"/>
                  </a:lnTo>
                  <a:lnTo>
                    <a:pt x="354075" y="487299"/>
                  </a:lnTo>
                  <a:lnTo>
                    <a:pt x="398779" y="574801"/>
                  </a:lnTo>
                  <a:lnTo>
                    <a:pt x="439038" y="663955"/>
                  </a:lnTo>
                  <a:lnTo>
                    <a:pt x="475233" y="754633"/>
                  </a:lnTo>
                  <a:lnTo>
                    <a:pt x="506983" y="846581"/>
                  </a:lnTo>
                  <a:lnTo>
                    <a:pt x="534416" y="939545"/>
                  </a:lnTo>
                  <a:lnTo>
                    <a:pt x="557529" y="1033652"/>
                  </a:lnTo>
                  <a:lnTo>
                    <a:pt x="576326" y="1128394"/>
                  </a:lnTo>
                  <a:lnTo>
                    <a:pt x="590676" y="1223899"/>
                  </a:lnTo>
                  <a:lnTo>
                    <a:pt x="600836" y="1319783"/>
                  </a:lnTo>
                  <a:lnTo>
                    <a:pt x="606551" y="1416177"/>
                  </a:lnTo>
                  <a:lnTo>
                    <a:pt x="607822" y="1512569"/>
                  </a:lnTo>
                  <a:lnTo>
                    <a:pt x="604901" y="1609089"/>
                  </a:lnTo>
                  <a:lnTo>
                    <a:pt x="597534" y="1705482"/>
                  </a:lnTo>
                  <a:lnTo>
                    <a:pt x="585724" y="1801494"/>
                  </a:lnTo>
                  <a:lnTo>
                    <a:pt x="569595" y="1897125"/>
                  </a:lnTo>
                  <a:lnTo>
                    <a:pt x="549021" y="1992121"/>
                  </a:lnTo>
                  <a:lnTo>
                    <a:pt x="524128" y="2086355"/>
                  </a:lnTo>
                  <a:lnTo>
                    <a:pt x="494792" y="2179573"/>
                  </a:lnTo>
                  <a:lnTo>
                    <a:pt x="461136" y="2271648"/>
                  </a:lnTo>
                  <a:lnTo>
                    <a:pt x="423036" y="2362580"/>
                  </a:lnTo>
                  <a:lnTo>
                    <a:pt x="380492" y="2451988"/>
                  </a:lnTo>
                  <a:lnTo>
                    <a:pt x="333501" y="2539999"/>
                  </a:lnTo>
                  <a:lnTo>
                    <a:pt x="282067" y="2626105"/>
                  </a:lnTo>
                  <a:lnTo>
                    <a:pt x="226186" y="2710434"/>
                  </a:lnTo>
                  <a:lnTo>
                    <a:pt x="165861" y="2792603"/>
                  </a:lnTo>
                  <a:lnTo>
                    <a:pt x="101092" y="2872612"/>
                  </a:lnTo>
                  <a:lnTo>
                    <a:pt x="110998" y="2880613"/>
                  </a:lnTo>
                  <a:lnTo>
                    <a:pt x="176149" y="2800222"/>
                  </a:lnTo>
                  <a:lnTo>
                    <a:pt x="236727" y="2717418"/>
                  </a:lnTo>
                  <a:lnTo>
                    <a:pt x="292988" y="2632582"/>
                  </a:lnTo>
                  <a:lnTo>
                    <a:pt x="344677" y="2545968"/>
                  </a:lnTo>
                  <a:lnTo>
                    <a:pt x="391922" y="2457449"/>
                  </a:lnTo>
                  <a:lnTo>
                    <a:pt x="434721" y="2367534"/>
                  </a:lnTo>
                  <a:lnTo>
                    <a:pt x="473075" y="2276093"/>
                  </a:lnTo>
                  <a:lnTo>
                    <a:pt x="506983" y="2183384"/>
                  </a:lnTo>
                  <a:lnTo>
                    <a:pt x="536448" y="2089530"/>
                  </a:lnTo>
                  <a:lnTo>
                    <a:pt x="561467" y="1994788"/>
                  </a:lnTo>
                  <a:lnTo>
                    <a:pt x="582168" y="1899284"/>
                  </a:lnTo>
                  <a:lnTo>
                    <a:pt x="598297" y="1803018"/>
                  </a:lnTo>
                  <a:lnTo>
                    <a:pt x="610234" y="1706498"/>
                  </a:lnTo>
                  <a:lnTo>
                    <a:pt x="617474" y="1609470"/>
                  </a:lnTo>
                  <a:lnTo>
                    <a:pt x="620522" y="1512442"/>
                  </a:lnTo>
                  <a:lnTo>
                    <a:pt x="619251" y="1415414"/>
                  </a:lnTo>
                  <a:lnTo>
                    <a:pt x="613409" y="1318514"/>
                  </a:lnTo>
                  <a:lnTo>
                    <a:pt x="603250" y="1221993"/>
                  </a:lnTo>
                  <a:lnTo>
                    <a:pt x="588772" y="1125981"/>
                  </a:lnTo>
                  <a:lnTo>
                    <a:pt x="569849" y="1030604"/>
                  </a:lnTo>
                  <a:lnTo>
                    <a:pt x="546607" y="935989"/>
                  </a:lnTo>
                  <a:lnTo>
                    <a:pt x="518922" y="842390"/>
                  </a:lnTo>
                  <a:lnTo>
                    <a:pt x="486918" y="749934"/>
                  </a:lnTo>
                  <a:lnTo>
                    <a:pt x="450723" y="658749"/>
                  </a:lnTo>
                  <a:lnTo>
                    <a:pt x="410082" y="569087"/>
                  </a:lnTo>
                  <a:lnTo>
                    <a:pt x="364998" y="480949"/>
                  </a:lnTo>
                  <a:lnTo>
                    <a:pt x="315722" y="394588"/>
                  </a:lnTo>
                  <a:lnTo>
                    <a:pt x="262127" y="310260"/>
                  </a:lnTo>
                  <a:lnTo>
                    <a:pt x="204088" y="227964"/>
                  </a:lnTo>
                  <a:lnTo>
                    <a:pt x="141858" y="147954"/>
                  </a:lnTo>
                  <a:lnTo>
                    <a:pt x="75310" y="70357"/>
                  </a:lnTo>
                  <a:lnTo>
                    <a:pt x="60571" y="54697"/>
                  </a:lnTo>
                  <a:close/>
                </a:path>
                <a:path w="621029" h="2880995">
                  <a:moveTo>
                    <a:pt x="0" y="0"/>
                  </a:moveTo>
                  <a:lnTo>
                    <a:pt x="41148" y="135889"/>
                  </a:lnTo>
                  <a:lnTo>
                    <a:pt x="51316" y="63451"/>
                  </a:lnTo>
                  <a:lnTo>
                    <a:pt x="47751" y="59689"/>
                  </a:lnTo>
                  <a:lnTo>
                    <a:pt x="57023" y="50926"/>
                  </a:lnTo>
                  <a:lnTo>
                    <a:pt x="105958" y="50926"/>
                  </a:lnTo>
                  <a:lnTo>
                    <a:pt x="133476" y="48640"/>
                  </a:lnTo>
                  <a:lnTo>
                    <a:pt x="0" y="0"/>
                  </a:lnTo>
                  <a:close/>
                </a:path>
                <a:path w="621029" h="2880995">
                  <a:moveTo>
                    <a:pt x="57023" y="50926"/>
                  </a:moveTo>
                  <a:lnTo>
                    <a:pt x="47751" y="59689"/>
                  </a:lnTo>
                  <a:lnTo>
                    <a:pt x="51316" y="63451"/>
                  </a:lnTo>
                  <a:lnTo>
                    <a:pt x="52450" y="55371"/>
                  </a:lnTo>
                  <a:lnTo>
                    <a:pt x="60571" y="54697"/>
                  </a:lnTo>
                  <a:lnTo>
                    <a:pt x="57023" y="50926"/>
                  </a:lnTo>
                  <a:close/>
                </a:path>
                <a:path w="621029" h="2880995">
                  <a:moveTo>
                    <a:pt x="105958" y="50926"/>
                  </a:moveTo>
                  <a:lnTo>
                    <a:pt x="57023" y="50926"/>
                  </a:lnTo>
                  <a:lnTo>
                    <a:pt x="60571" y="54697"/>
                  </a:lnTo>
                  <a:lnTo>
                    <a:pt x="105958" y="50926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64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7652426-3EFC-53B0-839D-25459275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38" y="2639131"/>
            <a:ext cx="798195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3033" y="227837"/>
            <a:ext cx="48088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95" dirty="0"/>
              <a:t>Outros </a:t>
            </a:r>
            <a:r>
              <a:rPr sz="3400" spc="-60" dirty="0"/>
              <a:t>tipos </a:t>
            </a:r>
            <a:r>
              <a:rPr sz="3400" spc="-235" dirty="0"/>
              <a:t>de</a:t>
            </a:r>
            <a:r>
              <a:rPr sz="3400" spc="-295" dirty="0"/>
              <a:t> </a:t>
            </a:r>
            <a:r>
              <a:rPr sz="3400" spc="-165" dirty="0"/>
              <a:t>Metadados</a:t>
            </a:r>
            <a:endParaRPr sz="3400"/>
          </a:p>
        </p:txBody>
      </p:sp>
      <p:grpSp>
        <p:nvGrpSpPr>
          <p:cNvPr id="3" name="object 3"/>
          <p:cNvGrpSpPr/>
          <p:nvPr/>
        </p:nvGrpSpPr>
        <p:grpSpPr>
          <a:xfrm>
            <a:off x="2607564" y="2223516"/>
            <a:ext cx="6972300" cy="1325880"/>
            <a:chOff x="2607564" y="2223516"/>
            <a:chExt cx="6972300" cy="1325880"/>
          </a:xfrm>
        </p:grpSpPr>
        <p:sp>
          <p:nvSpPr>
            <p:cNvPr id="4" name="object 4"/>
            <p:cNvSpPr/>
            <p:nvPr/>
          </p:nvSpPr>
          <p:spPr>
            <a:xfrm>
              <a:off x="2607564" y="2223516"/>
              <a:ext cx="6972300" cy="1325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384" y="2295156"/>
              <a:ext cx="6579108" cy="12511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76144" y="2292096"/>
              <a:ext cx="6840220" cy="1193800"/>
            </a:xfrm>
            <a:custGeom>
              <a:avLst/>
              <a:gdLst/>
              <a:ahLst/>
              <a:cxnLst/>
              <a:rect l="l" t="t" r="r" b="b"/>
              <a:pathLst>
                <a:path w="6840220" h="1193800">
                  <a:moveTo>
                    <a:pt x="6839711" y="0"/>
                  </a:moveTo>
                  <a:lnTo>
                    <a:pt x="0" y="0"/>
                  </a:lnTo>
                  <a:lnTo>
                    <a:pt x="0" y="1193291"/>
                  </a:lnTo>
                  <a:lnTo>
                    <a:pt x="6839711" y="1193291"/>
                  </a:lnTo>
                  <a:lnTo>
                    <a:pt x="683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76144" y="2292096"/>
              <a:ext cx="6840220" cy="1193800"/>
            </a:xfrm>
            <a:custGeom>
              <a:avLst/>
              <a:gdLst/>
              <a:ahLst/>
              <a:cxnLst/>
              <a:rect l="l" t="t" r="r" b="b"/>
              <a:pathLst>
                <a:path w="6840220" h="1193800">
                  <a:moveTo>
                    <a:pt x="0" y="1193291"/>
                  </a:moveTo>
                  <a:lnTo>
                    <a:pt x="6839711" y="1193291"/>
                  </a:lnTo>
                  <a:lnTo>
                    <a:pt x="6839711" y="0"/>
                  </a:lnTo>
                  <a:lnTo>
                    <a:pt x="0" y="0"/>
                  </a:lnTo>
                  <a:lnTo>
                    <a:pt x="0" y="1193291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76144" y="2292095"/>
            <a:ext cx="6840220" cy="119380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950"/>
              </a:spcBef>
            </a:pP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&lt;meta </a:t>
            </a:r>
            <a:r>
              <a:rPr sz="1700" spc="120" dirty="0">
                <a:solidFill>
                  <a:srgbClr val="FF0000"/>
                </a:solidFill>
                <a:latin typeface="Arial"/>
                <a:cs typeface="Arial"/>
              </a:rPr>
              <a:t>property</a:t>
            </a:r>
            <a:r>
              <a:rPr sz="1700" spc="12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700" spc="120" dirty="0">
                <a:solidFill>
                  <a:srgbClr val="548ED4"/>
                </a:solidFill>
                <a:latin typeface="Arial"/>
                <a:cs typeface="Arial"/>
              </a:rPr>
              <a:t>og:image</a:t>
            </a:r>
            <a:r>
              <a:rPr sz="1700" spc="120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1700" spc="5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45" dirty="0">
                <a:solidFill>
                  <a:srgbClr val="FF0000"/>
                </a:solidFill>
                <a:latin typeface="Arial"/>
                <a:cs typeface="Arial"/>
              </a:rPr>
              <a:t>content</a:t>
            </a:r>
            <a:r>
              <a:rPr sz="1700" spc="45" dirty="0">
                <a:solidFill>
                  <a:srgbClr val="0000FF"/>
                </a:solidFill>
                <a:latin typeface="Arial"/>
                <a:cs typeface="Arial"/>
              </a:rPr>
              <a:t>="URL-da-imagem"&gt;</a:t>
            </a:r>
            <a:endParaRPr sz="17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605"/>
              </a:spcBef>
            </a:pP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&lt;meta </a:t>
            </a:r>
            <a:r>
              <a:rPr sz="1700" spc="225" dirty="0">
                <a:solidFill>
                  <a:srgbClr val="FF0000"/>
                </a:solidFill>
                <a:latin typeface="Arial"/>
                <a:cs typeface="Arial"/>
              </a:rPr>
              <a:t>property</a:t>
            </a:r>
            <a:r>
              <a:rPr sz="1700" spc="225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700" spc="225" dirty="0">
                <a:solidFill>
                  <a:srgbClr val="548ED4"/>
                </a:solidFill>
                <a:latin typeface="Arial"/>
                <a:cs typeface="Arial"/>
              </a:rPr>
              <a:t>og:title</a:t>
            </a:r>
            <a:r>
              <a:rPr sz="1700" spc="225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1700" spc="50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200" dirty="0">
                <a:solidFill>
                  <a:srgbClr val="FF0000"/>
                </a:solidFill>
                <a:latin typeface="Arial"/>
                <a:cs typeface="Arial"/>
              </a:rPr>
              <a:t>content</a:t>
            </a:r>
            <a:r>
              <a:rPr sz="1700" spc="200" dirty="0">
                <a:solidFill>
                  <a:srgbClr val="0000FF"/>
                </a:solidFill>
                <a:latin typeface="Arial"/>
                <a:cs typeface="Arial"/>
              </a:rPr>
              <a:t>="título"&gt;</a:t>
            </a:r>
            <a:endParaRPr sz="17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600"/>
              </a:spcBef>
            </a:pPr>
            <a:r>
              <a:rPr sz="1700" spc="-25" dirty="0">
                <a:solidFill>
                  <a:srgbClr val="0000FF"/>
                </a:solidFill>
                <a:latin typeface="Arial"/>
                <a:cs typeface="Arial"/>
              </a:rPr>
              <a:t>&lt;meta </a:t>
            </a:r>
            <a:r>
              <a:rPr sz="1700" spc="170" dirty="0">
                <a:solidFill>
                  <a:srgbClr val="FF0000"/>
                </a:solidFill>
                <a:latin typeface="Arial"/>
                <a:cs typeface="Arial"/>
              </a:rPr>
              <a:t>property</a:t>
            </a:r>
            <a:r>
              <a:rPr sz="1700" spc="170" dirty="0">
                <a:solidFill>
                  <a:srgbClr val="0000FF"/>
                </a:solidFill>
                <a:latin typeface="Arial"/>
                <a:cs typeface="Arial"/>
              </a:rPr>
              <a:t>="</a:t>
            </a:r>
            <a:r>
              <a:rPr sz="1700" spc="170" dirty="0">
                <a:solidFill>
                  <a:srgbClr val="548ED4"/>
                </a:solidFill>
                <a:latin typeface="Arial"/>
                <a:cs typeface="Arial"/>
              </a:rPr>
              <a:t>og:description</a:t>
            </a:r>
            <a:r>
              <a:rPr sz="1700" spc="170" dirty="0">
                <a:solidFill>
                  <a:srgbClr val="0000FF"/>
                </a:solidFill>
                <a:latin typeface="Arial"/>
                <a:cs typeface="Arial"/>
              </a:rPr>
              <a:t>"</a:t>
            </a:r>
            <a:r>
              <a:rPr sz="1700" spc="5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00" spc="130" dirty="0">
                <a:solidFill>
                  <a:srgbClr val="FF0000"/>
                </a:solidFill>
                <a:latin typeface="Arial"/>
                <a:cs typeface="Arial"/>
              </a:rPr>
              <a:t>content</a:t>
            </a:r>
            <a:r>
              <a:rPr sz="1700" spc="130" dirty="0">
                <a:solidFill>
                  <a:srgbClr val="0000FF"/>
                </a:solidFill>
                <a:latin typeface="Arial"/>
                <a:cs typeface="Arial"/>
              </a:rPr>
              <a:t>="descrição"&gt;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54883" y="3662298"/>
            <a:ext cx="408812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Exemplo </a:t>
            </a: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de </a:t>
            </a: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informações </a:t>
            </a: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de metadados  </a:t>
            </a: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utilizando </a:t>
            </a:r>
            <a:r>
              <a:rPr sz="2000" dirty="0">
                <a:solidFill>
                  <a:srgbClr val="4F81BC"/>
                </a:solidFill>
                <a:latin typeface="Carlito"/>
                <a:cs typeface="Carlito"/>
              </a:rPr>
              <a:t>o </a:t>
            </a:r>
            <a:r>
              <a:rPr sz="2000" i="1" spc="-5" dirty="0">
                <a:solidFill>
                  <a:srgbClr val="4F81BC"/>
                </a:solidFill>
                <a:latin typeface="Carlito"/>
                <a:cs typeface="Carlito"/>
              </a:rPr>
              <a:t>Open Graph </a:t>
            </a: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do</a:t>
            </a:r>
            <a:r>
              <a:rPr sz="2000" spc="-25" dirty="0">
                <a:solidFill>
                  <a:srgbClr val="4F81BC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Facebook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2080386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3805554"/>
            <a:ext cx="190500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7226" y="1908907"/>
            <a:ext cx="7322184" cy="33623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145" dirty="0">
                <a:solidFill>
                  <a:srgbClr val="1C4D5A"/>
                </a:solidFill>
                <a:latin typeface="Arial"/>
                <a:cs typeface="Arial"/>
              </a:rPr>
              <a:t>Nome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400" spc="-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1C4D5A"/>
                </a:solidFill>
                <a:latin typeface="Arial"/>
                <a:cs typeface="Arial"/>
              </a:rPr>
              <a:t>domínio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Endereço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do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website </a:t>
            </a:r>
            <a:r>
              <a:rPr sz="2200" spc="-145" dirty="0">
                <a:solidFill>
                  <a:srgbClr val="1C4D5A"/>
                </a:solidFill>
                <a:latin typeface="Arial"/>
                <a:cs typeface="Arial"/>
              </a:rPr>
              <a:t>na</a:t>
            </a:r>
            <a:r>
              <a:rPr sz="2200" spc="4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Web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Pode-se </a:t>
            </a:r>
            <a:r>
              <a:rPr sz="2200" spc="-55" dirty="0">
                <a:solidFill>
                  <a:srgbClr val="1C4D5A"/>
                </a:solidFill>
                <a:latin typeface="Arial"/>
                <a:cs typeface="Arial"/>
              </a:rPr>
              <a:t>registrar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próprio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nome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domínio,</a:t>
            </a:r>
            <a:r>
              <a:rPr sz="2200" spc="8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ou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30" dirty="0">
                <a:solidFill>
                  <a:srgbClr val="1C4D5A"/>
                </a:solidFill>
                <a:latin typeface="Arial"/>
                <a:cs typeface="Arial"/>
              </a:rPr>
              <a:t>Utilizar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um </a:t>
            </a:r>
            <a:r>
              <a:rPr sz="2200" spc="-95" dirty="0">
                <a:solidFill>
                  <a:srgbClr val="1C4D5A"/>
                </a:solidFill>
                <a:latin typeface="Arial"/>
                <a:cs typeface="Arial"/>
              </a:rPr>
              <a:t>domínio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existente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criar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subdomínio</a:t>
            </a:r>
            <a:r>
              <a:rPr sz="2200" spc="1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1C4D5A"/>
                </a:solidFill>
                <a:latin typeface="Arial"/>
                <a:cs typeface="Arial"/>
              </a:rPr>
              <a:t>gratuito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2400" spc="-90" dirty="0">
                <a:solidFill>
                  <a:srgbClr val="1C4D5A"/>
                </a:solidFill>
                <a:latin typeface="Arial"/>
                <a:cs typeface="Arial"/>
              </a:rPr>
              <a:t>Servidor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Web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4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Hospedagem </a:t>
            </a: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em </a:t>
            </a:r>
            <a:r>
              <a:rPr sz="2200" spc="-75" dirty="0">
                <a:solidFill>
                  <a:srgbClr val="1C4D5A"/>
                </a:solidFill>
                <a:latin typeface="Arial"/>
                <a:cs typeface="Arial"/>
              </a:rPr>
              <a:t>servidor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terceirizado, </a:t>
            </a:r>
            <a:r>
              <a:rPr sz="2200" spc="-25" dirty="0">
                <a:solidFill>
                  <a:srgbClr val="1C4D5A"/>
                </a:solidFill>
                <a:latin typeface="Arial"/>
                <a:cs typeface="Arial"/>
              </a:rPr>
              <a:t>gratuito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ou</a:t>
            </a:r>
            <a:r>
              <a:rPr sz="2200" spc="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1C4D5A"/>
                </a:solidFill>
                <a:latin typeface="Arial"/>
                <a:cs typeface="Arial"/>
              </a:rPr>
              <a:t>pago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Serviço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200" spc="-210" dirty="0">
                <a:solidFill>
                  <a:srgbClr val="1C4D5A"/>
                </a:solidFill>
                <a:latin typeface="Arial"/>
                <a:cs typeface="Arial"/>
              </a:rPr>
              <a:t>VPS </a:t>
            </a:r>
            <a:r>
              <a:rPr sz="2200" spc="-20" dirty="0">
                <a:solidFill>
                  <a:srgbClr val="1C4D5A"/>
                </a:solidFill>
                <a:latin typeface="Arial"/>
                <a:cs typeface="Arial"/>
              </a:rPr>
              <a:t>(virtual </a:t>
            </a:r>
            <a:r>
              <a:rPr sz="2200" spc="-65" dirty="0">
                <a:solidFill>
                  <a:srgbClr val="1C4D5A"/>
                </a:solidFill>
                <a:latin typeface="Arial"/>
                <a:cs typeface="Arial"/>
              </a:rPr>
              <a:t>private</a:t>
            </a:r>
            <a:r>
              <a:rPr sz="2200" spc="4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server)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9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Servidor </a:t>
            </a: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dedicado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próprio </a:t>
            </a:r>
            <a:r>
              <a:rPr sz="2200" spc="-110" dirty="0">
                <a:solidFill>
                  <a:srgbClr val="1C4D5A"/>
                </a:solidFill>
                <a:latin typeface="Arial"/>
                <a:cs typeface="Arial"/>
              </a:rPr>
              <a:t>ou </a:t>
            </a:r>
            <a:r>
              <a:rPr sz="2200" spc="-45" dirty="0">
                <a:solidFill>
                  <a:srgbClr val="1C4D5A"/>
                </a:solidFill>
                <a:latin typeface="Arial"/>
                <a:cs typeface="Arial"/>
              </a:rPr>
              <a:t>contratar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serviço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que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o</a:t>
            </a:r>
            <a:r>
              <a:rPr sz="2200" spc="-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ofereça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Colocando </a:t>
            </a:r>
            <a:r>
              <a:rPr spc="-210" dirty="0"/>
              <a:t>o </a:t>
            </a:r>
            <a:r>
              <a:rPr spc="-175" dirty="0"/>
              <a:t>Website</a:t>
            </a:r>
            <a:r>
              <a:rPr spc="-25" dirty="0"/>
              <a:t> </a:t>
            </a:r>
            <a:r>
              <a:rPr spc="-175" dirty="0"/>
              <a:t>Online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2512695"/>
            <a:ext cx="190500" cy="202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7226" y="2328931"/>
            <a:ext cx="2994025" cy="25101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125" dirty="0">
                <a:solidFill>
                  <a:srgbClr val="205868"/>
                </a:solidFill>
                <a:latin typeface="Arial"/>
                <a:cs typeface="Arial"/>
              </a:rPr>
              <a:t>Serviço </a:t>
            </a:r>
            <a:r>
              <a:rPr sz="2400" spc="-165" dirty="0">
                <a:solidFill>
                  <a:srgbClr val="205868"/>
                </a:solidFill>
                <a:latin typeface="Arial"/>
                <a:cs typeface="Arial"/>
              </a:rPr>
              <a:t>de</a:t>
            </a:r>
            <a:r>
              <a:rPr sz="2400" spc="-14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205868"/>
                </a:solidFill>
                <a:latin typeface="Arial"/>
                <a:cs typeface="Arial"/>
              </a:rPr>
              <a:t>Hospedagem</a:t>
            </a:r>
            <a:endParaRPr sz="24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63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u="heavy" spc="-1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www.awardspace.com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72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u="heavy" spc="-1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www.atspace.com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48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u="heavy" spc="-10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www.000webhost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60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u="heavy" spc="-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www.infinityfree.net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60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280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vários</a:t>
            </a:r>
            <a:r>
              <a:rPr sz="2200" spc="-26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1C4D5A"/>
                </a:solidFill>
                <a:latin typeface="Arial"/>
                <a:cs typeface="Arial"/>
              </a:rPr>
              <a:t>outros...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Colocando </a:t>
            </a:r>
            <a:r>
              <a:rPr spc="-210" dirty="0"/>
              <a:t>o </a:t>
            </a:r>
            <a:r>
              <a:rPr spc="-175" dirty="0"/>
              <a:t>Website</a:t>
            </a:r>
            <a:r>
              <a:rPr spc="-25" dirty="0"/>
              <a:t> </a:t>
            </a:r>
            <a:r>
              <a:rPr spc="-175" dirty="0"/>
              <a:t>Online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2186405"/>
            <a:ext cx="6071235" cy="267271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90"/>
              </a:spcBef>
              <a:buClr>
                <a:srgbClr val="548ED4"/>
              </a:buClr>
              <a:buSzPct val="93750"/>
              <a:buAutoNum type="arabicPeriod"/>
              <a:tabLst>
                <a:tab pos="469265" algn="l"/>
                <a:tab pos="469900" algn="l"/>
              </a:tabLst>
            </a:pPr>
            <a:r>
              <a:rPr sz="2400" spc="-90" dirty="0">
                <a:solidFill>
                  <a:srgbClr val="1C4D5A"/>
                </a:solidFill>
                <a:latin typeface="Arial"/>
                <a:cs typeface="Arial"/>
              </a:rPr>
              <a:t>Criar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2400" spc="-95" dirty="0">
                <a:solidFill>
                  <a:srgbClr val="1C4D5A"/>
                </a:solidFill>
                <a:latin typeface="Arial"/>
                <a:cs typeface="Arial"/>
              </a:rPr>
              <a:t>conta</a:t>
            </a:r>
            <a:r>
              <a:rPr sz="2400" spc="-4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1C4D5A"/>
                </a:solidFill>
                <a:latin typeface="Arial"/>
                <a:cs typeface="Arial"/>
              </a:rPr>
              <a:t>gratuita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548ED4"/>
              </a:buClr>
              <a:buSzPct val="93750"/>
              <a:buAutoNum type="arabicPeriod"/>
              <a:tabLst>
                <a:tab pos="469265" algn="l"/>
                <a:tab pos="469900" algn="l"/>
              </a:tabLst>
            </a:pPr>
            <a:r>
              <a:rPr sz="2400" spc="-185" dirty="0">
                <a:solidFill>
                  <a:srgbClr val="1C4D5A"/>
                </a:solidFill>
                <a:latin typeface="Arial"/>
                <a:cs typeface="Arial"/>
              </a:rPr>
              <a:t>Fazer </a:t>
            </a:r>
            <a:r>
              <a:rPr sz="2400" spc="-75" dirty="0">
                <a:solidFill>
                  <a:srgbClr val="1C4D5A"/>
                </a:solidFill>
                <a:latin typeface="Arial"/>
                <a:cs typeface="Arial"/>
              </a:rPr>
              <a:t>login </a:t>
            </a:r>
            <a:r>
              <a:rPr sz="2400" spc="-225" dirty="0">
                <a:solidFill>
                  <a:srgbClr val="1C4D5A"/>
                </a:solidFill>
                <a:latin typeface="Arial"/>
                <a:cs typeface="Arial"/>
              </a:rPr>
              <a:t>e </a:t>
            </a:r>
            <a:r>
              <a:rPr sz="2400" spc="-55" dirty="0">
                <a:solidFill>
                  <a:srgbClr val="1C4D5A"/>
                </a:solidFill>
                <a:latin typeface="Arial"/>
                <a:cs typeface="Arial"/>
              </a:rPr>
              <a:t>criar </a:t>
            </a:r>
            <a:r>
              <a:rPr sz="2400" spc="-130" dirty="0">
                <a:solidFill>
                  <a:srgbClr val="1C4D5A"/>
                </a:solidFill>
                <a:latin typeface="Arial"/>
                <a:cs typeface="Arial"/>
              </a:rPr>
              <a:t>um 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subdomínio</a:t>
            </a:r>
            <a:r>
              <a:rPr sz="2400" spc="5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1C4D5A"/>
                </a:solidFill>
                <a:latin typeface="Arial"/>
                <a:cs typeface="Arial"/>
              </a:rPr>
              <a:t>gratuito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548ED4"/>
              </a:buClr>
              <a:buSzPct val="93750"/>
              <a:buAutoNum type="arabicPeriod"/>
              <a:tabLst>
                <a:tab pos="469265" algn="l"/>
                <a:tab pos="469900" algn="l"/>
              </a:tabLst>
            </a:pPr>
            <a:r>
              <a:rPr sz="2400" spc="-40" dirty="0">
                <a:solidFill>
                  <a:srgbClr val="1C4D5A"/>
                </a:solidFill>
                <a:latin typeface="Arial"/>
                <a:cs typeface="Arial"/>
              </a:rPr>
              <a:t>Definir </a:t>
            </a:r>
            <a:r>
              <a:rPr sz="2400" spc="-160" dirty="0">
                <a:solidFill>
                  <a:srgbClr val="1C4D5A"/>
                </a:solidFill>
                <a:latin typeface="Arial"/>
                <a:cs typeface="Arial"/>
              </a:rPr>
              <a:t>uma </a:t>
            </a:r>
            <a:r>
              <a:rPr sz="2400" spc="-165" dirty="0">
                <a:solidFill>
                  <a:srgbClr val="1C4D5A"/>
                </a:solidFill>
                <a:latin typeface="Arial"/>
                <a:cs typeface="Arial"/>
              </a:rPr>
              <a:t>senha de </a:t>
            </a:r>
            <a:r>
              <a:rPr sz="2400" spc="-190" dirty="0">
                <a:solidFill>
                  <a:srgbClr val="1C4D5A"/>
                </a:solidFill>
                <a:latin typeface="Arial"/>
                <a:cs typeface="Arial"/>
              </a:rPr>
              <a:t>acesso</a:t>
            </a:r>
            <a:r>
              <a:rPr sz="24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1C4D5A"/>
                </a:solidFill>
                <a:latin typeface="Arial"/>
                <a:cs typeface="Arial"/>
              </a:rPr>
              <a:t>FTP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95"/>
              </a:spcBef>
              <a:buClr>
                <a:srgbClr val="548ED4"/>
              </a:buClr>
              <a:buSzPct val="93750"/>
              <a:buAutoNum type="arabicPeriod"/>
              <a:tabLst>
                <a:tab pos="469265" algn="l"/>
                <a:tab pos="469900" algn="l"/>
              </a:tabLst>
            </a:pP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Enviar </a:t>
            </a:r>
            <a:r>
              <a:rPr sz="2400" spc="-155" dirty="0">
                <a:solidFill>
                  <a:srgbClr val="1C4D5A"/>
                </a:solidFill>
                <a:latin typeface="Arial"/>
                <a:cs typeface="Arial"/>
              </a:rPr>
              <a:t>os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arquivos </a:t>
            </a:r>
            <a:r>
              <a:rPr sz="2400" spc="-114" dirty="0">
                <a:solidFill>
                  <a:srgbClr val="1C4D5A"/>
                </a:solidFill>
                <a:latin typeface="Arial"/>
                <a:cs typeface="Arial"/>
              </a:rPr>
              <a:t>do </a:t>
            </a:r>
            <a:r>
              <a:rPr sz="2400" spc="-105" dirty="0">
                <a:solidFill>
                  <a:srgbClr val="1C4D5A"/>
                </a:solidFill>
                <a:latin typeface="Arial"/>
                <a:cs typeface="Arial"/>
              </a:rPr>
              <a:t>website </a:t>
            </a:r>
            <a:r>
              <a:rPr sz="2400" spc="-60" dirty="0">
                <a:solidFill>
                  <a:srgbClr val="1C4D5A"/>
                </a:solidFill>
                <a:latin typeface="Arial"/>
                <a:cs typeface="Arial"/>
              </a:rPr>
              <a:t>(software</a:t>
            </a:r>
            <a:r>
              <a:rPr sz="2400" spc="-2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1C4D5A"/>
                </a:solidFill>
                <a:latin typeface="Arial"/>
                <a:cs typeface="Arial"/>
              </a:rPr>
              <a:t>FTP)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85"/>
              </a:spcBef>
              <a:buClr>
                <a:srgbClr val="548ED4"/>
              </a:buClr>
              <a:buSzPct val="93750"/>
              <a:buAutoNum type="arabicPeriod"/>
              <a:tabLst>
                <a:tab pos="469265" algn="l"/>
                <a:tab pos="469900" algn="l"/>
              </a:tabLst>
            </a:pPr>
            <a:r>
              <a:rPr sz="2400" spc="-150" dirty="0">
                <a:solidFill>
                  <a:srgbClr val="1C4D5A"/>
                </a:solidFill>
                <a:latin typeface="Arial"/>
                <a:cs typeface="Arial"/>
              </a:rPr>
              <a:t>Acessar </a:t>
            </a:r>
            <a:r>
              <a:rPr sz="2400" spc="-120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400" spc="-110" dirty="0">
                <a:solidFill>
                  <a:srgbClr val="1C4D5A"/>
                </a:solidFill>
                <a:latin typeface="Arial"/>
                <a:cs typeface="Arial"/>
              </a:rPr>
              <a:t>website no</a:t>
            </a:r>
            <a:r>
              <a:rPr sz="2400" spc="-1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1C4D5A"/>
                </a:solidFill>
                <a:latin typeface="Arial"/>
                <a:cs typeface="Arial"/>
              </a:rPr>
              <a:t>navegador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23514" y="269594"/>
            <a:ext cx="674497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Colocando </a:t>
            </a:r>
            <a:r>
              <a:rPr sz="2800" spc="-140" dirty="0"/>
              <a:t>o </a:t>
            </a:r>
            <a:r>
              <a:rPr sz="2800" spc="-120" dirty="0"/>
              <a:t>Website Online </a:t>
            </a:r>
            <a:r>
              <a:rPr sz="2800" spc="130" dirty="0"/>
              <a:t>-</a:t>
            </a:r>
            <a:r>
              <a:rPr sz="2800" spc="110" dirty="0"/>
              <a:t> </a:t>
            </a:r>
            <a:r>
              <a:rPr sz="2950" i="1" spc="-280" dirty="0">
                <a:solidFill>
                  <a:srgbClr val="548ED4"/>
                </a:solidFill>
                <a:latin typeface="Arial"/>
                <a:cs typeface="Arial"/>
              </a:rPr>
              <a:t>awardspace.com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0135" y="147065"/>
            <a:ext cx="7492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Envio </a:t>
            </a:r>
            <a:r>
              <a:rPr spc="-245" dirty="0"/>
              <a:t>dos </a:t>
            </a:r>
            <a:r>
              <a:rPr spc="-160" dirty="0"/>
              <a:t>Arquivos </a:t>
            </a:r>
            <a:r>
              <a:rPr spc="-270" dirty="0"/>
              <a:t>com </a:t>
            </a:r>
            <a:r>
              <a:rPr spc="-210" dirty="0"/>
              <a:t>o</a:t>
            </a:r>
            <a:r>
              <a:rPr spc="65" dirty="0"/>
              <a:t> </a:t>
            </a:r>
            <a:r>
              <a:rPr spc="-315" dirty="0"/>
              <a:t>WinSCP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9904" y="1808988"/>
            <a:ext cx="7980045" cy="3872865"/>
            <a:chOff x="2279904" y="1808988"/>
            <a:chExt cx="7980045" cy="3872865"/>
          </a:xfrm>
        </p:grpSpPr>
        <p:sp>
          <p:nvSpPr>
            <p:cNvPr id="4" name="object 4"/>
            <p:cNvSpPr/>
            <p:nvPr/>
          </p:nvSpPr>
          <p:spPr>
            <a:xfrm>
              <a:off x="2279904" y="1808988"/>
              <a:ext cx="5760720" cy="38724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65848" y="4311408"/>
              <a:ext cx="3093720" cy="9311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55180" y="4308348"/>
              <a:ext cx="2959607" cy="9738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0044" y="4355592"/>
              <a:ext cx="3009900" cy="847725"/>
            </a:xfrm>
            <a:custGeom>
              <a:avLst/>
              <a:gdLst/>
              <a:ahLst/>
              <a:cxnLst/>
              <a:rect l="l" t="t" r="r" b="b"/>
              <a:pathLst>
                <a:path w="3009900" h="847725">
                  <a:moveTo>
                    <a:pt x="3009900" y="0"/>
                  </a:moveTo>
                  <a:lnTo>
                    <a:pt x="0" y="0"/>
                  </a:lnTo>
                  <a:lnTo>
                    <a:pt x="0" y="847343"/>
                  </a:lnTo>
                  <a:lnTo>
                    <a:pt x="3009900" y="847343"/>
                  </a:lnTo>
                  <a:lnTo>
                    <a:pt x="30099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0044" y="4355592"/>
              <a:ext cx="3009900" cy="847725"/>
            </a:xfrm>
            <a:custGeom>
              <a:avLst/>
              <a:gdLst/>
              <a:ahLst/>
              <a:cxnLst/>
              <a:rect l="l" t="t" r="r" b="b"/>
              <a:pathLst>
                <a:path w="3009900" h="847725">
                  <a:moveTo>
                    <a:pt x="0" y="847343"/>
                  </a:moveTo>
                  <a:lnTo>
                    <a:pt x="3009900" y="847343"/>
                  </a:lnTo>
                  <a:lnTo>
                    <a:pt x="3009900" y="0"/>
                  </a:lnTo>
                  <a:lnTo>
                    <a:pt x="0" y="0"/>
                  </a:lnTo>
                  <a:lnTo>
                    <a:pt x="0" y="847343"/>
                  </a:lnTo>
                  <a:close/>
                </a:path>
              </a:pathLst>
            </a:custGeom>
            <a:ln w="9524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10043" y="4355591"/>
            <a:ext cx="3009900" cy="847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latin typeface="Carlito"/>
                <a:cs typeface="Carlito"/>
              </a:rPr>
              <a:t>Coloque aqui </a:t>
            </a:r>
            <a:r>
              <a:rPr sz="1400" dirty="0">
                <a:latin typeface="Carlito"/>
                <a:cs typeface="Carlito"/>
              </a:rPr>
              <a:t>o </a:t>
            </a:r>
            <a:r>
              <a:rPr sz="1400" b="1" spc="-5" dirty="0">
                <a:latin typeface="Carlito"/>
                <a:cs typeface="Carlito"/>
              </a:rPr>
              <a:t>endereço</a:t>
            </a:r>
            <a:r>
              <a:rPr sz="1400" b="1" spc="-40" dirty="0">
                <a:latin typeface="Carlito"/>
                <a:cs typeface="Carlito"/>
              </a:rPr>
              <a:t> </a:t>
            </a:r>
            <a:r>
              <a:rPr sz="1400" b="1" spc="-5" dirty="0">
                <a:latin typeface="Carlito"/>
                <a:cs typeface="Carlito"/>
              </a:rPr>
              <a:t>completo</a:t>
            </a:r>
            <a:endParaRPr sz="14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</a:pPr>
            <a:r>
              <a:rPr sz="1400" spc="-10" dirty="0">
                <a:latin typeface="Carlito"/>
                <a:cs typeface="Carlito"/>
              </a:rPr>
              <a:t>cadastrado </a:t>
            </a:r>
            <a:r>
              <a:rPr sz="1400" spc="-5" dirty="0">
                <a:latin typeface="Carlito"/>
                <a:cs typeface="Carlito"/>
              </a:rPr>
              <a:t>no</a:t>
            </a:r>
            <a:r>
              <a:rPr sz="1400" dirty="0">
                <a:latin typeface="Carlito"/>
                <a:cs typeface="Carlito"/>
              </a:rPr>
              <a:t> </a:t>
            </a:r>
            <a:r>
              <a:rPr sz="1400" i="1" spc="-5" dirty="0">
                <a:latin typeface="Carlito"/>
                <a:cs typeface="Carlito"/>
              </a:rPr>
              <a:t>awardspace</a:t>
            </a:r>
            <a:r>
              <a:rPr sz="1400" spc="-5" dirty="0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  <a:spcBef>
                <a:spcPts val="965"/>
              </a:spcBef>
            </a:pPr>
            <a:r>
              <a:rPr sz="1300" b="1" spc="-10" dirty="0">
                <a:latin typeface="Carlito"/>
                <a:cs typeface="Carlito"/>
              </a:rPr>
              <a:t>Exemplo:</a:t>
            </a:r>
            <a:r>
              <a:rPr sz="1300" b="1" spc="40" dirty="0">
                <a:latin typeface="Carlito"/>
                <a:cs typeface="Carlito"/>
              </a:rPr>
              <a:t> </a:t>
            </a:r>
            <a:r>
              <a:rPr sz="1300" b="1" i="1" spc="-10" dirty="0">
                <a:solidFill>
                  <a:srgbClr val="006FC0"/>
                </a:solidFill>
                <a:latin typeface="Carlito"/>
                <a:cs typeface="Carlito"/>
              </a:rPr>
              <a:t>fulanodetal.atwebpages.com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74130" y="1653527"/>
            <a:ext cx="4387215" cy="2711450"/>
            <a:chOff x="5874130" y="1653527"/>
            <a:chExt cx="4387215" cy="2711450"/>
          </a:xfrm>
        </p:grpSpPr>
        <p:sp>
          <p:nvSpPr>
            <p:cNvPr id="11" name="object 11"/>
            <p:cNvSpPr/>
            <p:nvPr/>
          </p:nvSpPr>
          <p:spPr>
            <a:xfrm>
              <a:off x="5874130" y="3092577"/>
              <a:ext cx="1336675" cy="1272540"/>
            </a:xfrm>
            <a:custGeom>
              <a:avLst/>
              <a:gdLst/>
              <a:ahLst/>
              <a:cxnLst/>
              <a:rect l="l" t="t" r="r" b="b"/>
              <a:pathLst>
                <a:path w="1336675" h="1272539">
                  <a:moveTo>
                    <a:pt x="1217929" y="1212342"/>
                  </a:moveTo>
                  <a:lnTo>
                    <a:pt x="1336294" y="1272286"/>
                  </a:lnTo>
                  <a:lnTo>
                    <a:pt x="1309529" y="1225423"/>
                  </a:lnTo>
                  <a:lnTo>
                    <a:pt x="1275588" y="1225423"/>
                  </a:lnTo>
                  <a:lnTo>
                    <a:pt x="1267980" y="1218182"/>
                  </a:lnTo>
                  <a:lnTo>
                    <a:pt x="1217929" y="1212342"/>
                  </a:lnTo>
                  <a:close/>
                </a:path>
                <a:path w="1336675" h="1272539">
                  <a:moveTo>
                    <a:pt x="1267980" y="1218182"/>
                  </a:moveTo>
                  <a:lnTo>
                    <a:pt x="1275588" y="1225423"/>
                  </a:lnTo>
                  <a:lnTo>
                    <a:pt x="1281049" y="1219708"/>
                  </a:lnTo>
                  <a:lnTo>
                    <a:pt x="1267980" y="1218182"/>
                  </a:lnTo>
                  <a:close/>
                </a:path>
                <a:path w="1336675" h="1272539">
                  <a:moveTo>
                    <a:pt x="1270508" y="1157097"/>
                  </a:moveTo>
                  <a:lnTo>
                    <a:pt x="1278861" y="1206713"/>
                  </a:lnTo>
                  <a:lnTo>
                    <a:pt x="1286510" y="1213993"/>
                  </a:lnTo>
                  <a:lnTo>
                    <a:pt x="1275588" y="1225423"/>
                  </a:lnTo>
                  <a:lnTo>
                    <a:pt x="1309529" y="1225423"/>
                  </a:lnTo>
                  <a:lnTo>
                    <a:pt x="1270508" y="1157097"/>
                  </a:lnTo>
                  <a:close/>
                </a:path>
                <a:path w="1336675" h="1272539">
                  <a:moveTo>
                    <a:pt x="10922" y="0"/>
                  </a:moveTo>
                  <a:lnTo>
                    <a:pt x="0" y="11430"/>
                  </a:lnTo>
                  <a:lnTo>
                    <a:pt x="1267980" y="1218182"/>
                  </a:lnTo>
                  <a:lnTo>
                    <a:pt x="1281049" y="1219708"/>
                  </a:lnTo>
                  <a:lnTo>
                    <a:pt x="1278861" y="1206713"/>
                  </a:lnTo>
                  <a:lnTo>
                    <a:pt x="10922" y="0"/>
                  </a:lnTo>
                  <a:close/>
                </a:path>
                <a:path w="1336675" h="1272539">
                  <a:moveTo>
                    <a:pt x="1278861" y="1206713"/>
                  </a:moveTo>
                  <a:lnTo>
                    <a:pt x="1281049" y="1219708"/>
                  </a:lnTo>
                  <a:lnTo>
                    <a:pt x="1286510" y="1213993"/>
                  </a:lnTo>
                  <a:lnTo>
                    <a:pt x="1278861" y="120671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61404" y="1655076"/>
              <a:ext cx="3599688" cy="6095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52259" y="1653527"/>
              <a:ext cx="3595115" cy="6614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707123" y="1700783"/>
            <a:ext cx="3512820" cy="523240"/>
          </a:xfrm>
          <a:prstGeom prst="rect">
            <a:avLst/>
          </a:prstGeom>
          <a:solidFill>
            <a:srgbClr val="FFFF99"/>
          </a:solidFill>
          <a:ln w="12700">
            <a:solidFill>
              <a:srgbClr val="548ED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146685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Carlito"/>
                <a:cs typeface="Carlito"/>
              </a:rPr>
              <a:t>Alguns </a:t>
            </a:r>
            <a:r>
              <a:rPr sz="1400" spc="-5" dirty="0">
                <a:latin typeface="Carlito"/>
                <a:cs typeface="Carlito"/>
              </a:rPr>
              <a:t>servidores só aceitam </a:t>
            </a:r>
            <a:r>
              <a:rPr sz="1400" dirty="0">
                <a:latin typeface="Carlito"/>
                <a:cs typeface="Carlito"/>
              </a:rPr>
              <a:t>o </a:t>
            </a:r>
            <a:r>
              <a:rPr sz="1400" spc="-10" dirty="0">
                <a:latin typeface="Carlito"/>
                <a:cs typeface="Carlito"/>
              </a:rPr>
              <a:t>protocolo </a:t>
            </a:r>
            <a:r>
              <a:rPr sz="1400" spc="-5" dirty="0">
                <a:latin typeface="Carlito"/>
                <a:cs typeface="Carlito"/>
              </a:rPr>
              <a:t>FTP  (alterar de </a:t>
            </a:r>
            <a:r>
              <a:rPr sz="1400" dirty="0">
                <a:latin typeface="Carlito"/>
                <a:cs typeface="Carlito"/>
              </a:rPr>
              <a:t>SFTP </a:t>
            </a:r>
            <a:r>
              <a:rPr sz="1400" spc="-10" dirty="0">
                <a:latin typeface="Carlito"/>
                <a:cs typeface="Carlito"/>
              </a:rPr>
              <a:t>para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FTP)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44744" y="1962911"/>
            <a:ext cx="4815205" cy="962025"/>
            <a:chOff x="5444744" y="1962911"/>
            <a:chExt cx="4815205" cy="962025"/>
          </a:xfrm>
        </p:grpSpPr>
        <p:sp>
          <p:nvSpPr>
            <p:cNvPr id="16" name="object 16"/>
            <p:cNvSpPr/>
            <p:nvPr/>
          </p:nvSpPr>
          <p:spPr>
            <a:xfrm>
              <a:off x="5444744" y="1962911"/>
              <a:ext cx="1262380" cy="639445"/>
            </a:xfrm>
            <a:custGeom>
              <a:avLst/>
              <a:gdLst/>
              <a:ahLst/>
              <a:cxnLst/>
              <a:rect l="l" t="t" r="r" b="b"/>
              <a:pathLst>
                <a:path w="1262379" h="639444">
                  <a:moveTo>
                    <a:pt x="1181116" y="31826"/>
                  </a:moveTo>
                  <a:lnTo>
                    <a:pt x="0" y="624966"/>
                  </a:lnTo>
                  <a:lnTo>
                    <a:pt x="7111" y="639190"/>
                  </a:lnTo>
                  <a:lnTo>
                    <a:pt x="1188275" y="46026"/>
                  </a:lnTo>
                  <a:lnTo>
                    <a:pt x="1194180" y="34162"/>
                  </a:lnTo>
                  <a:lnTo>
                    <a:pt x="1181116" y="31826"/>
                  </a:lnTo>
                  <a:close/>
                </a:path>
                <a:path w="1262379" h="639444">
                  <a:moveTo>
                    <a:pt x="1233617" y="27050"/>
                  </a:moveTo>
                  <a:lnTo>
                    <a:pt x="1190625" y="27050"/>
                  </a:lnTo>
                  <a:lnTo>
                    <a:pt x="1197736" y="41275"/>
                  </a:lnTo>
                  <a:lnTo>
                    <a:pt x="1188275" y="46026"/>
                  </a:lnTo>
                  <a:lnTo>
                    <a:pt x="1165859" y="91059"/>
                  </a:lnTo>
                  <a:lnTo>
                    <a:pt x="1233617" y="27050"/>
                  </a:lnTo>
                  <a:close/>
                </a:path>
                <a:path w="1262379" h="639444">
                  <a:moveTo>
                    <a:pt x="1194180" y="34162"/>
                  </a:moveTo>
                  <a:lnTo>
                    <a:pt x="1188275" y="46026"/>
                  </a:lnTo>
                  <a:lnTo>
                    <a:pt x="1197736" y="41275"/>
                  </a:lnTo>
                  <a:lnTo>
                    <a:pt x="1194180" y="34162"/>
                  </a:lnTo>
                  <a:close/>
                </a:path>
                <a:path w="1262379" h="639444">
                  <a:moveTo>
                    <a:pt x="1190625" y="27050"/>
                  </a:moveTo>
                  <a:lnTo>
                    <a:pt x="1181116" y="31826"/>
                  </a:lnTo>
                  <a:lnTo>
                    <a:pt x="1194180" y="34162"/>
                  </a:lnTo>
                  <a:lnTo>
                    <a:pt x="1190625" y="27050"/>
                  </a:lnTo>
                  <a:close/>
                </a:path>
                <a:path w="1262379" h="639444">
                  <a:moveTo>
                    <a:pt x="1262252" y="0"/>
                  </a:moveTo>
                  <a:lnTo>
                    <a:pt x="1131697" y="22987"/>
                  </a:lnTo>
                  <a:lnTo>
                    <a:pt x="1181116" y="31826"/>
                  </a:lnTo>
                  <a:lnTo>
                    <a:pt x="1190625" y="27050"/>
                  </a:lnTo>
                  <a:lnTo>
                    <a:pt x="1233617" y="27050"/>
                  </a:lnTo>
                  <a:lnTo>
                    <a:pt x="126225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11311" y="2502369"/>
              <a:ext cx="2048255" cy="3764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08264" y="2502369"/>
              <a:ext cx="1984248" cy="42218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5507" y="2546604"/>
            <a:ext cx="1964689" cy="292735"/>
          </a:xfrm>
          <a:prstGeom prst="rect">
            <a:avLst/>
          </a:prstGeom>
          <a:solidFill>
            <a:srgbClr val="FFFF99"/>
          </a:solidFill>
          <a:ln w="9525">
            <a:solidFill>
              <a:srgbClr val="548ED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300" spc="-15" dirty="0">
                <a:latin typeface="Carlito"/>
                <a:cs typeface="Carlito"/>
              </a:rPr>
              <a:t>Deixe </a:t>
            </a:r>
            <a:r>
              <a:rPr sz="1300" spc="-5" dirty="0">
                <a:latin typeface="Carlito"/>
                <a:cs typeface="Carlito"/>
              </a:rPr>
              <a:t>a porta </a:t>
            </a:r>
            <a:r>
              <a:rPr sz="1300" spc="-10" dirty="0">
                <a:latin typeface="Carlito"/>
                <a:cs typeface="Carlito"/>
              </a:rPr>
              <a:t>padrão</a:t>
            </a:r>
            <a:r>
              <a:rPr sz="1300" spc="45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(21)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66431" y="2692907"/>
            <a:ext cx="2493645" cy="1289685"/>
            <a:chOff x="7766431" y="2692907"/>
            <a:chExt cx="2493645" cy="1289685"/>
          </a:xfrm>
        </p:grpSpPr>
        <p:sp>
          <p:nvSpPr>
            <p:cNvPr id="21" name="object 21"/>
            <p:cNvSpPr/>
            <p:nvPr/>
          </p:nvSpPr>
          <p:spPr>
            <a:xfrm>
              <a:off x="7766431" y="2692907"/>
              <a:ext cx="490855" cy="340995"/>
            </a:xfrm>
            <a:custGeom>
              <a:avLst/>
              <a:gdLst/>
              <a:ahLst/>
              <a:cxnLst/>
              <a:rect l="l" t="t" r="r" b="b"/>
              <a:pathLst>
                <a:path w="490854" h="340994">
                  <a:moveTo>
                    <a:pt x="414383" y="42654"/>
                  </a:moveTo>
                  <a:lnTo>
                    <a:pt x="0" y="327659"/>
                  </a:lnTo>
                  <a:lnTo>
                    <a:pt x="8890" y="340740"/>
                  </a:lnTo>
                  <a:lnTo>
                    <a:pt x="423232" y="55849"/>
                  </a:lnTo>
                  <a:lnTo>
                    <a:pt x="427482" y="43179"/>
                  </a:lnTo>
                  <a:lnTo>
                    <a:pt x="414383" y="42654"/>
                  </a:lnTo>
                  <a:close/>
                </a:path>
                <a:path w="490854" h="340994">
                  <a:moveTo>
                    <a:pt x="460858" y="36702"/>
                  </a:moveTo>
                  <a:lnTo>
                    <a:pt x="423037" y="36702"/>
                  </a:lnTo>
                  <a:lnTo>
                    <a:pt x="432053" y="49783"/>
                  </a:lnTo>
                  <a:lnTo>
                    <a:pt x="423232" y="55849"/>
                  </a:lnTo>
                  <a:lnTo>
                    <a:pt x="407289" y="103377"/>
                  </a:lnTo>
                  <a:lnTo>
                    <a:pt x="460858" y="36702"/>
                  </a:lnTo>
                  <a:close/>
                </a:path>
                <a:path w="490854" h="340994">
                  <a:moveTo>
                    <a:pt x="423037" y="36702"/>
                  </a:moveTo>
                  <a:lnTo>
                    <a:pt x="414383" y="42654"/>
                  </a:lnTo>
                  <a:lnTo>
                    <a:pt x="427482" y="43179"/>
                  </a:lnTo>
                  <a:lnTo>
                    <a:pt x="423232" y="55849"/>
                  </a:lnTo>
                  <a:lnTo>
                    <a:pt x="432053" y="49783"/>
                  </a:lnTo>
                  <a:lnTo>
                    <a:pt x="423037" y="36702"/>
                  </a:lnTo>
                  <a:close/>
                </a:path>
                <a:path w="490854" h="340994">
                  <a:moveTo>
                    <a:pt x="490347" y="0"/>
                  </a:moveTo>
                  <a:lnTo>
                    <a:pt x="364109" y="40639"/>
                  </a:lnTo>
                  <a:lnTo>
                    <a:pt x="414383" y="42654"/>
                  </a:lnTo>
                  <a:lnTo>
                    <a:pt x="423037" y="36702"/>
                  </a:lnTo>
                  <a:lnTo>
                    <a:pt x="460858" y="36702"/>
                  </a:lnTo>
                  <a:lnTo>
                    <a:pt x="49034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11312" y="3323843"/>
              <a:ext cx="2048255" cy="6080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00644" y="3320783"/>
              <a:ext cx="1716024" cy="6614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255507" y="3368040"/>
            <a:ext cx="1964689" cy="524510"/>
          </a:xfrm>
          <a:prstGeom prst="rect">
            <a:avLst/>
          </a:prstGeom>
          <a:solidFill>
            <a:srgbClr val="FFFF99"/>
          </a:solidFill>
          <a:ln w="9525">
            <a:solidFill>
              <a:srgbClr val="548ED4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2710" marR="4762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senha </a:t>
            </a:r>
            <a:r>
              <a:rPr sz="1400" spc="-10" dirty="0">
                <a:latin typeface="Carlito"/>
                <a:cs typeface="Carlito"/>
              </a:rPr>
              <a:t>poderá </a:t>
            </a:r>
            <a:r>
              <a:rPr sz="1400" spc="-5" dirty="0">
                <a:latin typeface="Carlito"/>
                <a:cs typeface="Carlito"/>
              </a:rPr>
              <a:t>ser  informada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depois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47937" y="2474785"/>
            <a:ext cx="5709285" cy="1166495"/>
            <a:chOff x="2547937" y="2474785"/>
            <a:chExt cx="5709285" cy="1166495"/>
          </a:xfrm>
        </p:grpSpPr>
        <p:sp>
          <p:nvSpPr>
            <p:cNvPr id="26" name="object 26"/>
            <p:cNvSpPr/>
            <p:nvPr/>
          </p:nvSpPr>
          <p:spPr>
            <a:xfrm>
              <a:off x="7769097" y="3515741"/>
              <a:ext cx="487680" cy="125095"/>
            </a:xfrm>
            <a:custGeom>
              <a:avLst/>
              <a:gdLst/>
              <a:ahLst/>
              <a:cxnLst/>
              <a:rect l="l" t="t" r="r" b="b"/>
              <a:pathLst>
                <a:path w="487679" h="125095">
                  <a:moveTo>
                    <a:pt x="401180" y="104273"/>
                  </a:moveTo>
                  <a:lnTo>
                    <a:pt x="355473" y="124968"/>
                  </a:lnTo>
                  <a:lnTo>
                    <a:pt x="487679" y="115189"/>
                  </a:lnTo>
                  <a:lnTo>
                    <a:pt x="472206" y="106553"/>
                  </a:lnTo>
                  <a:lnTo>
                    <a:pt x="411479" y="106553"/>
                  </a:lnTo>
                  <a:lnTo>
                    <a:pt x="401180" y="104273"/>
                  </a:lnTo>
                  <a:close/>
                </a:path>
                <a:path w="487679" h="125095">
                  <a:moveTo>
                    <a:pt x="413172" y="98844"/>
                  </a:moveTo>
                  <a:lnTo>
                    <a:pt x="401180" y="104273"/>
                  </a:lnTo>
                  <a:lnTo>
                    <a:pt x="411479" y="106553"/>
                  </a:lnTo>
                  <a:lnTo>
                    <a:pt x="413172" y="98844"/>
                  </a:lnTo>
                  <a:close/>
                </a:path>
                <a:path w="487679" h="125095">
                  <a:moveTo>
                    <a:pt x="371855" y="50546"/>
                  </a:moveTo>
                  <a:lnTo>
                    <a:pt x="404536" y="88639"/>
                  </a:lnTo>
                  <a:lnTo>
                    <a:pt x="414908" y="90932"/>
                  </a:lnTo>
                  <a:lnTo>
                    <a:pt x="411479" y="106553"/>
                  </a:lnTo>
                  <a:lnTo>
                    <a:pt x="472206" y="106553"/>
                  </a:lnTo>
                  <a:lnTo>
                    <a:pt x="371855" y="50546"/>
                  </a:lnTo>
                  <a:close/>
                </a:path>
                <a:path w="487679" h="125095">
                  <a:moveTo>
                    <a:pt x="3428" y="0"/>
                  </a:moveTo>
                  <a:lnTo>
                    <a:pt x="0" y="15494"/>
                  </a:lnTo>
                  <a:lnTo>
                    <a:pt x="401180" y="104273"/>
                  </a:lnTo>
                  <a:lnTo>
                    <a:pt x="413172" y="98844"/>
                  </a:lnTo>
                  <a:lnTo>
                    <a:pt x="404536" y="88639"/>
                  </a:lnTo>
                  <a:lnTo>
                    <a:pt x="3428" y="0"/>
                  </a:lnTo>
                  <a:close/>
                </a:path>
                <a:path w="487679" h="125095">
                  <a:moveTo>
                    <a:pt x="404536" y="88639"/>
                  </a:moveTo>
                  <a:lnTo>
                    <a:pt x="413196" y="98734"/>
                  </a:lnTo>
                  <a:lnTo>
                    <a:pt x="414908" y="90932"/>
                  </a:lnTo>
                  <a:lnTo>
                    <a:pt x="404536" y="886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2700" y="2479548"/>
              <a:ext cx="2159635" cy="739140"/>
            </a:xfrm>
            <a:custGeom>
              <a:avLst/>
              <a:gdLst/>
              <a:ahLst/>
              <a:cxnLst/>
              <a:rect l="l" t="t" r="r" b="b"/>
              <a:pathLst>
                <a:path w="2159635" h="739139">
                  <a:moveTo>
                    <a:pt x="2159507" y="0"/>
                  </a:moveTo>
                  <a:lnTo>
                    <a:pt x="0" y="0"/>
                  </a:lnTo>
                  <a:lnTo>
                    <a:pt x="0" y="739139"/>
                  </a:lnTo>
                  <a:lnTo>
                    <a:pt x="2159507" y="739139"/>
                  </a:lnTo>
                  <a:lnTo>
                    <a:pt x="2159507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2700" y="2479548"/>
              <a:ext cx="2159635" cy="739140"/>
            </a:xfrm>
            <a:custGeom>
              <a:avLst/>
              <a:gdLst/>
              <a:ahLst/>
              <a:cxnLst/>
              <a:rect l="l" t="t" r="r" b="b"/>
              <a:pathLst>
                <a:path w="2159635" h="739139">
                  <a:moveTo>
                    <a:pt x="0" y="739139"/>
                  </a:moveTo>
                  <a:lnTo>
                    <a:pt x="2159507" y="739139"/>
                  </a:lnTo>
                  <a:lnTo>
                    <a:pt x="2159507" y="0"/>
                  </a:lnTo>
                  <a:lnTo>
                    <a:pt x="0" y="0"/>
                  </a:lnTo>
                  <a:lnTo>
                    <a:pt x="0" y="739139"/>
                  </a:lnTo>
                  <a:close/>
                </a:path>
              </a:pathLst>
            </a:custGeom>
            <a:ln w="9525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52700" y="2479548"/>
            <a:ext cx="2159635" cy="7391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075" marR="93345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latin typeface="Carlito"/>
                <a:cs typeface="Carlito"/>
              </a:rPr>
              <a:t>Coloque </a:t>
            </a:r>
            <a:r>
              <a:rPr sz="1400" dirty="0">
                <a:latin typeface="Carlito"/>
                <a:cs typeface="Carlito"/>
              </a:rPr>
              <a:t>o </a:t>
            </a:r>
            <a:r>
              <a:rPr sz="1400" spc="-10" dirty="0">
                <a:latin typeface="Carlito"/>
                <a:cs typeface="Carlito"/>
              </a:rPr>
              <a:t>número </a:t>
            </a:r>
            <a:r>
              <a:rPr sz="1400" b="1" i="1" spc="-5" dirty="0">
                <a:latin typeface="Carlito"/>
                <a:cs typeface="Carlito"/>
              </a:rPr>
              <a:t>ClientID  </a:t>
            </a:r>
            <a:r>
              <a:rPr sz="1400" spc="-5" dirty="0">
                <a:latin typeface="Carlito"/>
                <a:cs typeface="Carlito"/>
              </a:rPr>
              <a:t>recebido no e-mail </a:t>
            </a:r>
            <a:r>
              <a:rPr sz="1400" dirty="0">
                <a:latin typeface="Carlito"/>
                <a:cs typeface="Carlito"/>
              </a:rPr>
              <a:t>ao </a:t>
            </a:r>
            <a:r>
              <a:rPr sz="1400" spc="-5" dirty="0">
                <a:latin typeface="Carlito"/>
                <a:cs typeface="Carlito"/>
              </a:rPr>
              <a:t>se  </a:t>
            </a:r>
            <a:r>
              <a:rPr sz="1400" spc="-10" dirty="0">
                <a:latin typeface="Carlito"/>
                <a:cs typeface="Carlito"/>
              </a:rPr>
              <a:t>cadastrar </a:t>
            </a:r>
            <a:r>
              <a:rPr sz="1400" spc="-5" dirty="0">
                <a:latin typeface="Carlito"/>
                <a:cs typeface="Carlito"/>
              </a:rPr>
              <a:t>no </a:t>
            </a:r>
            <a:r>
              <a:rPr sz="1400" i="1" spc="-5" dirty="0">
                <a:latin typeface="Carlito"/>
                <a:cs typeface="Carlito"/>
              </a:rPr>
              <a:t>awardspace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55820" y="3218688"/>
            <a:ext cx="197230" cy="233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2972" y="2635123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42972" y="3096895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2972" y="3558666"/>
            <a:ext cx="164592" cy="169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2972" y="4021963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42972" y="4483734"/>
            <a:ext cx="164592" cy="169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7226" y="2364714"/>
            <a:ext cx="6095365" cy="2336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1700"/>
              </a:lnSpc>
              <a:spcBef>
                <a:spcPts val="95"/>
              </a:spcBef>
            </a:pPr>
            <a:r>
              <a:rPr sz="2000" u="sng" spc="-1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</a:t>
            </a:r>
            <a:r>
              <a:rPr sz="2000" u="sng" spc="1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</a:t>
            </a:r>
            <a:r>
              <a:rPr sz="2000" u="sng" spc="1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</a:t>
            </a:r>
            <a:r>
              <a:rPr sz="2000" u="sng" spc="-1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p</a:t>
            </a:r>
            <a:r>
              <a:rPr sz="2000" u="sng" spc="-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</a:t>
            </a:r>
            <a:r>
              <a:rPr sz="2000" u="sng" spc="-1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:</a:t>
            </a:r>
            <a:r>
              <a:rPr sz="2000" u="sng" spc="9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</a:t>
            </a:r>
            <a:r>
              <a:rPr sz="2000" u="sng" spc="3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d</a:t>
            </a:r>
            <a:r>
              <a:rPr sz="2000" u="sng" spc="-1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000" u="sng" spc="-1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v</a:t>
            </a:r>
            <a:r>
              <a:rPr sz="20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el</a:t>
            </a:r>
            <a:r>
              <a:rPr sz="2000" u="sng" spc="-1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pe</a:t>
            </a:r>
            <a:r>
              <a:rPr sz="2000" u="sng" spc="-1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r</a:t>
            </a:r>
            <a:r>
              <a:rPr sz="2000" u="sng" spc="-2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.</a:t>
            </a:r>
            <a:r>
              <a:rPr sz="2000" u="sng" spc="-1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cd</a:t>
            </a:r>
            <a:r>
              <a:rPr sz="2000" u="sng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.m</a:t>
            </a:r>
            <a:r>
              <a:rPr sz="2000" u="sng" spc="-1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2000" u="sng" spc="-1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z</a:t>
            </a:r>
            <a:r>
              <a:rPr sz="2000" u="sng" spc="-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illa</a:t>
            </a:r>
            <a:r>
              <a:rPr sz="2000" u="sng" spc="-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.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sz="2000" u="sng" spc="-17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000" u="sng" spc="1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</a:t>
            </a:r>
            <a:r>
              <a:rPr sz="2000" u="sng" spc="3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000" u="sng" spc="-1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sz="2000" u="sng" spc="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-</a:t>
            </a:r>
            <a:r>
              <a:rPr sz="2000" u="sng" spc="-1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U</a:t>
            </a:r>
            <a:r>
              <a:rPr sz="2000" u="sng" spc="-18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</a:t>
            </a:r>
            <a:r>
              <a:rPr sz="2000" u="sng" spc="3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</a:t>
            </a:r>
            <a:r>
              <a:rPr sz="2000" u="sng" spc="-1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d</a:t>
            </a:r>
            <a:r>
              <a:rPr sz="2000" u="sng" spc="-1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o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c</a:t>
            </a:r>
            <a:r>
              <a:rPr sz="2000" u="sng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s/</a:t>
            </a:r>
            <a:r>
              <a:rPr sz="2000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</a:t>
            </a:r>
            <a:r>
              <a:rPr sz="2000" u="sng" spc="-1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e</a:t>
            </a:r>
            <a:r>
              <a:rPr sz="2000" u="sng" spc="-1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b</a:t>
            </a:r>
            <a:r>
              <a:rPr sz="2000" u="sng" spc="10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/H</a:t>
            </a:r>
            <a:r>
              <a:rPr sz="2000" u="sng" spc="1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T</a:t>
            </a:r>
            <a:r>
              <a:rPr sz="20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ML </a:t>
            </a:r>
            <a:r>
              <a:rPr sz="20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https://html.spec.whatwg.org/multipage/ </a:t>
            </a:r>
            <a:r>
              <a:rPr sz="2000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https://www.w3.org/TR/html52/ 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sng" spc="-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6"/>
              </a:rPr>
              <a:t>https://www.w3schools.com/html/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b="1" spc="-60" dirty="0">
                <a:solidFill>
                  <a:srgbClr val="1C4D5A"/>
                </a:solidFill>
                <a:latin typeface="Arial"/>
                <a:cs typeface="Arial"/>
              </a:rPr>
              <a:t>HTML </a:t>
            </a:r>
            <a:r>
              <a:rPr sz="2000" b="1" spc="-130" dirty="0">
                <a:solidFill>
                  <a:srgbClr val="1C4D5A"/>
                </a:solidFill>
                <a:latin typeface="Arial"/>
                <a:cs typeface="Arial"/>
              </a:rPr>
              <a:t>and </a:t>
            </a:r>
            <a:r>
              <a:rPr sz="2000" b="1" spc="-235" dirty="0">
                <a:solidFill>
                  <a:srgbClr val="1C4D5A"/>
                </a:solidFill>
                <a:latin typeface="Arial"/>
                <a:cs typeface="Arial"/>
              </a:rPr>
              <a:t>CSS: </a:t>
            </a:r>
            <a:r>
              <a:rPr sz="2000" b="1" spc="-135" dirty="0">
                <a:solidFill>
                  <a:srgbClr val="1C4D5A"/>
                </a:solidFill>
                <a:latin typeface="Arial"/>
                <a:cs typeface="Arial"/>
              </a:rPr>
              <a:t>Design </a:t>
            </a:r>
            <a:r>
              <a:rPr sz="2000" b="1" spc="-130" dirty="0">
                <a:solidFill>
                  <a:srgbClr val="1C4D5A"/>
                </a:solidFill>
                <a:latin typeface="Arial"/>
                <a:cs typeface="Arial"/>
              </a:rPr>
              <a:t>and </a:t>
            </a:r>
            <a:r>
              <a:rPr sz="2000" b="1" spc="-120" dirty="0">
                <a:solidFill>
                  <a:srgbClr val="1C4D5A"/>
                </a:solidFill>
                <a:latin typeface="Arial"/>
                <a:cs typeface="Arial"/>
              </a:rPr>
              <a:t>Build </a:t>
            </a:r>
            <a:r>
              <a:rPr sz="2000" b="1" spc="-125" dirty="0">
                <a:solidFill>
                  <a:srgbClr val="1C4D5A"/>
                </a:solidFill>
                <a:latin typeface="Arial"/>
                <a:cs typeface="Arial"/>
              </a:rPr>
              <a:t>Websites</a:t>
            </a:r>
            <a:r>
              <a:rPr sz="2000" spc="-125" dirty="0">
                <a:solidFill>
                  <a:srgbClr val="1C4D5A"/>
                </a:solidFill>
                <a:latin typeface="Arial"/>
                <a:cs typeface="Arial"/>
              </a:rPr>
              <a:t>, </a:t>
            </a:r>
            <a:r>
              <a:rPr sz="2000" spc="-95" dirty="0">
                <a:solidFill>
                  <a:srgbClr val="1C4D5A"/>
                </a:solidFill>
                <a:latin typeface="Arial"/>
                <a:cs typeface="Arial"/>
              </a:rPr>
              <a:t>Jon</a:t>
            </a:r>
            <a:r>
              <a:rPr sz="2000" spc="-27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1C4D5A"/>
                </a:solidFill>
                <a:latin typeface="Arial"/>
                <a:cs typeface="Arial"/>
              </a:rPr>
              <a:t>Duckett.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70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45177" y="147065"/>
            <a:ext cx="25044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R</a:t>
            </a:r>
            <a:r>
              <a:rPr spc="-135" dirty="0"/>
              <a:t>e</a:t>
            </a:r>
            <a:r>
              <a:rPr spc="-140" dirty="0"/>
              <a:t>f</a:t>
            </a:r>
            <a:r>
              <a:rPr spc="-175" dirty="0"/>
              <a:t>e</a:t>
            </a:r>
            <a:r>
              <a:rPr spc="-195" dirty="0"/>
              <a:t>r</a:t>
            </a:r>
            <a:r>
              <a:rPr spc="-265" dirty="0"/>
              <a:t>ências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9857" y="147065"/>
            <a:ext cx="38125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Elementos</a:t>
            </a:r>
            <a:r>
              <a:rPr spc="-204" dirty="0"/>
              <a:t> </a:t>
            </a:r>
            <a:r>
              <a:rPr spc="-114" dirty="0"/>
              <a:t>HTML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4071" y="1548383"/>
            <a:ext cx="4912360" cy="3996054"/>
            <a:chOff x="3624071" y="1548383"/>
            <a:chExt cx="4912360" cy="3996054"/>
          </a:xfrm>
        </p:grpSpPr>
        <p:sp>
          <p:nvSpPr>
            <p:cNvPr id="4" name="object 4"/>
            <p:cNvSpPr/>
            <p:nvPr/>
          </p:nvSpPr>
          <p:spPr>
            <a:xfrm>
              <a:off x="3651503" y="1560575"/>
              <a:ext cx="4884420" cy="39837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24071" y="1548383"/>
              <a:ext cx="4730496" cy="39669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0083" y="1629155"/>
              <a:ext cx="4752340" cy="3851275"/>
            </a:xfrm>
            <a:custGeom>
              <a:avLst/>
              <a:gdLst/>
              <a:ahLst/>
              <a:cxnLst/>
              <a:rect l="l" t="t" r="r" b="b"/>
              <a:pathLst>
                <a:path w="4752340" h="3851275">
                  <a:moveTo>
                    <a:pt x="4751832" y="0"/>
                  </a:moveTo>
                  <a:lnTo>
                    <a:pt x="0" y="0"/>
                  </a:lnTo>
                  <a:lnTo>
                    <a:pt x="0" y="3851148"/>
                  </a:lnTo>
                  <a:lnTo>
                    <a:pt x="4751832" y="3851148"/>
                  </a:lnTo>
                  <a:lnTo>
                    <a:pt x="4751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0083" y="1629155"/>
              <a:ext cx="4752340" cy="3851275"/>
            </a:xfrm>
            <a:custGeom>
              <a:avLst/>
              <a:gdLst/>
              <a:ahLst/>
              <a:cxnLst/>
              <a:rect l="l" t="t" r="r" b="b"/>
              <a:pathLst>
                <a:path w="4752340" h="3851275">
                  <a:moveTo>
                    <a:pt x="0" y="3851148"/>
                  </a:moveTo>
                  <a:lnTo>
                    <a:pt x="4751832" y="3851148"/>
                  </a:lnTo>
                  <a:lnTo>
                    <a:pt x="4751832" y="0"/>
                  </a:lnTo>
                  <a:lnTo>
                    <a:pt x="0" y="0"/>
                  </a:lnTo>
                  <a:lnTo>
                    <a:pt x="0" y="385114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20084" y="1629155"/>
            <a:ext cx="4752340" cy="38512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spc="-140" dirty="0">
                <a:solidFill>
                  <a:srgbClr val="E36C09"/>
                </a:solidFill>
                <a:latin typeface="Arial"/>
                <a:cs typeface="Arial"/>
              </a:rPr>
              <a:t>&lt;!DOCTYPE</a:t>
            </a:r>
            <a:r>
              <a:rPr sz="1600" spc="12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E36C09"/>
                </a:solidFill>
                <a:latin typeface="Arial"/>
                <a:cs typeface="Arial"/>
              </a:rPr>
              <a:t>html&gt;</a:t>
            </a:r>
            <a:endParaRPr sz="16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600" spc="55" dirty="0">
                <a:solidFill>
                  <a:srgbClr val="0000FF"/>
                </a:solidFill>
                <a:latin typeface="Arial"/>
                <a:cs typeface="Arial"/>
              </a:rPr>
              <a:t>&lt;html&gt;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</a:pP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&lt;head&gt;</a:t>
            </a:r>
            <a:endParaRPr sz="1600">
              <a:latin typeface="Arial"/>
              <a:cs typeface="Arial"/>
            </a:endParaRPr>
          </a:p>
          <a:p>
            <a:pPr marL="1005205">
              <a:lnSpc>
                <a:spcPct val="100000"/>
              </a:lnSpc>
            </a:pPr>
            <a:r>
              <a:rPr sz="1600" spc="235" dirty="0">
                <a:solidFill>
                  <a:srgbClr val="0000FF"/>
                </a:solidFill>
                <a:latin typeface="Arial"/>
                <a:cs typeface="Arial"/>
              </a:rPr>
              <a:t>&lt;title&gt;</a:t>
            </a:r>
            <a:r>
              <a:rPr sz="1600" spc="235" dirty="0">
                <a:latin typeface="Arial"/>
                <a:cs typeface="Arial"/>
              </a:rPr>
              <a:t>Titulo </a:t>
            </a:r>
            <a:r>
              <a:rPr sz="1600" spc="-15" dirty="0">
                <a:latin typeface="Arial"/>
                <a:cs typeface="Arial"/>
              </a:rPr>
              <a:t>da</a:t>
            </a:r>
            <a:r>
              <a:rPr sz="1600" spc="155" dirty="0">
                <a:latin typeface="Arial"/>
                <a:cs typeface="Arial"/>
              </a:rPr>
              <a:t> </a:t>
            </a:r>
            <a:r>
              <a:rPr sz="1600" spc="175" dirty="0">
                <a:latin typeface="Arial"/>
                <a:cs typeface="Arial"/>
              </a:rPr>
              <a:t>Pagina</a:t>
            </a:r>
            <a:r>
              <a:rPr sz="1600" spc="175" dirty="0">
                <a:solidFill>
                  <a:srgbClr val="0000FF"/>
                </a:solidFill>
                <a:latin typeface="Arial"/>
                <a:cs typeface="Arial"/>
              </a:rPr>
              <a:t>&lt;/title&gt;</a:t>
            </a:r>
            <a:endParaRPr sz="160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</a:pPr>
            <a:r>
              <a:rPr sz="1600" spc="30" dirty="0">
                <a:solidFill>
                  <a:srgbClr val="0000FF"/>
                </a:solidFill>
                <a:latin typeface="Arial"/>
                <a:cs typeface="Arial"/>
              </a:rPr>
              <a:t>&lt;/head&gt;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</a:pP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&lt;body&gt;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1005205">
              <a:lnSpc>
                <a:spcPct val="100000"/>
              </a:lnSpc>
            </a:pP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r>
              <a:rPr sz="1600" spc="70" dirty="0">
                <a:latin typeface="Arial"/>
                <a:cs typeface="Arial"/>
              </a:rPr>
              <a:t>Primeira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spc="45" dirty="0">
                <a:latin typeface="Arial"/>
                <a:cs typeface="Arial"/>
              </a:rPr>
              <a:t>Pagina</a:t>
            </a:r>
            <a:r>
              <a:rPr sz="1600" spc="45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600">
              <a:latin typeface="Arial"/>
              <a:cs typeface="Arial"/>
            </a:endParaRPr>
          </a:p>
          <a:p>
            <a:pPr marL="1005205">
              <a:lnSpc>
                <a:spcPct val="100000"/>
              </a:lnSpc>
            </a:pPr>
            <a:r>
              <a:rPr sz="1600" spc="6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r>
              <a:rPr sz="1600" spc="60" dirty="0">
                <a:latin typeface="Arial"/>
                <a:cs typeface="Arial"/>
              </a:rPr>
              <a:t>Ola,</a:t>
            </a:r>
            <a:r>
              <a:rPr sz="1600" spc="42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mundo!</a:t>
            </a:r>
            <a:r>
              <a:rPr sz="1600" spc="15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535940">
              <a:lnSpc>
                <a:spcPct val="100000"/>
              </a:lnSpc>
            </a:pPr>
            <a:r>
              <a:rPr sz="1600" spc="45" dirty="0">
                <a:solidFill>
                  <a:srgbClr val="0000FF"/>
                </a:solidFill>
                <a:latin typeface="Arial"/>
                <a:cs typeface="Arial"/>
              </a:rPr>
              <a:t>&lt;/body&gt;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600" spc="110" dirty="0">
                <a:solidFill>
                  <a:srgbClr val="0000FF"/>
                </a:solidFill>
                <a:latin typeface="Arial"/>
                <a:cs typeface="Arial"/>
              </a:rPr>
              <a:t>&lt;/html&gt;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7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8998" y="4379848"/>
            <a:ext cx="178307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13379" y="4224913"/>
            <a:ext cx="6435090" cy="16071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Há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também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elementos </a:t>
            </a:r>
            <a:r>
              <a:rPr sz="2200" spc="-175" dirty="0">
                <a:solidFill>
                  <a:srgbClr val="1C4D5A"/>
                </a:solidFill>
                <a:latin typeface="Arial"/>
                <a:cs typeface="Arial"/>
              </a:rPr>
              <a:t>sem </a:t>
            </a:r>
            <a:r>
              <a:rPr sz="2200" spc="-100" dirty="0">
                <a:solidFill>
                  <a:srgbClr val="1C4D5A"/>
                </a:solidFill>
                <a:latin typeface="Arial"/>
                <a:cs typeface="Arial"/>
              </a:rPr>
              <a:t>conteúdo (elementos</a:t>
            </a:r>
            <a:r>
              <a:rPr sz="2200" spc="229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vazios)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Sem 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tag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fechamento </a:t>
            </a:r>
            <a:r>
              <a:rPr sz="2200" spc="-90" dirty="0">
                <a:solidFill>
                  <a:srgbClr val="1C4D5A"/>
                </a:solidFill>
                <a:latin typeface="Arial"/>
                <a:cs typeface="Arial"/>
              </a:rPr>
              <a:t>(fechamento</a:t>
            </a:r>
            <a:r>
              <a:rPr sz="2200" spc="14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1C4D5A"/>
                </a:solidFill>
                <a:latin typeface="Arial"/>
                <a:cs typeface="Arial"/>
              </a:rPr>
              <a:t>implícito)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90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25" dirty="0">
                <a:solidFill>
                  <a:srgbClr val="1C4D5A"/>
                </a:solidFill>
                <a:latin typeface="Arial"/>
                <a:cs typeface="Arial"/>
              </a:rPr>
              <a:t>Um </a:t>
            </a:r>
            <a:r>
              <a:rPr sz="2200" spc="-140" dirty="0">
                <a:solidFill>
                  <a:srgbClr val="1C4D5A"/>
                </a:solidFill>
                <a:latin typeface="Arial"/>
                <a:cs typeface="Arial"/>
              </a:rPr>
              <a:t>exemplo </a:t>
            </a:r>
            <a:r>
              <a:rPr sz="2200" spc="-204" dirty="0">
                <a:solidFill>
                  <a:srgbClr val="1C4D5A"/>
                </a:solidFill>
                <a:latin typeface="Arial"/>
                <a:cs typeface="Arial"/>
              </a:rPr>
              <a:t>é </a:t>
            </a:r>
            <a:r>
              <a:rPr sz="2200" spc="-114" dirty="0">
                <a:solidFill>
                  <a:srgbClr val="1C4D5A"/>
                </a:solidFill>
                <a:latin typeface="Arial"/>
                <a:cs typeface="Arial"/>
              </a:rPr>
              <a:t>o </a:t>
            </a:r>
            <a:r>
              <a:rPr sz="2200" spc="-50" dirty="0">
                <a:solidFill>
                  <a:srgbClr val="0000FF"/>
                </a:solidFill>
                <a:latin typeface="Arial"/>
                <a:cs typeface="Arial"/>
              </a:rPr>
              <a:t>&lt;img&gt;</a:t>
            </a:r>
            <a:r>
              <a:rPr sz="2200" spc="-50" dirty="0">
                <a:solidFill>
                  <a:srgbClr val="1C4D5A"/>
                </a:solidFill>
                <a:latin typeface="Arial"/>
                <a:cs typeface="Arial"/>
              </a:rPr>
              <a:t>, </a:t>
            </a:r>
            <a:r>
              <a:rPr sz="2200" spc="-120" dirty="0">
                <a:solidFill>
                  <a:srgbClr val="1C4D5A"/>
                </a:solidFill>
                <a:latin typeface="Arial"/>
                <a:cs typeface="Arial"/>
              </a:rPr>
              <a:t>para inserção </a:t>
            </a:r>
            <a:r>
              <a:rPr sz="2200" spc="-155" dirty="0">
                <a:solidFill>
                  <a:srgbClr val="1C4D5A"/>
                </a:solidFill>
                <a:latin typeface="Arial"/>
                <a:cs typeface="Arial"/>
              </a:rPr>
              <a:t>de</a:t>
            </a:r>
            <a:r>
              <a:rPr sz="2200" spc="22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1C4D5A"/>
                </a:solidFill>
                <a:latin typeface="Arial"/>
                <a:cs typeface="Arial"/>
              </a:rPr>
              <a:t>imagem</a:t>
            </a:r>
            <a:endParaRPr sz="2200">
              <a:latin typeface="Arial"/>
              <a:cs typeface="Arial"/>
            </a:endParaRPr>
          </a:p>
          <a:p>
            <a:pPr marL="463550" indent="-270510">
              <a:lnSpc>
                <a:spcPct val="100000"/>
              </a:lnSpc>
              <a:spcBef>
                <a:spcPts val="505"/>
              </a:spcBef>
              <a:buClr>
                <a:srgbClr val="8EB4E2"/>
              </a:buClr>
              <a:buSzPct val="109090"/>
              <a:buFont typeface="Wingdings"/>
              <a:buChar char=""/>
              <a:tabLst>
                <a:tab pos="463550" algn="l"/>
                <a:tab pos="464184" algn="l"/>
              </a:tabLst>
            </a:pPr>
            <a:r>
              <a:rPr sz="2200" spc="-130" dirty="0">
                <a:solidFill>
                  <a:srgbClr val="1C4D5A"/>
                </a:solidFill>
                <a:latin typeface="Arial"/>
                <a:cs typeface="Arial"/>
              </a:rPr>
              <a:t>Na </a:t>
            </a:r>
            <a:r>
              <a:rPr sz="2200" spc="-95" dirty="0">
                <a:solidFill>
                  <a:srgbClr val="1C4D5A"/>
                </a:solidFill>
                <a:latin typeface="Arial"/>
                <a:cs typeface="Arial"/>
              </a:rPr>
              <a:t>XHTML, </a:t>
            </a:r>
            <a:r>
              <a:rPr sz="2200" spc="-105" dirty="0">
                <a:solidFill>
                  <a:srgbClr val="1C4D5A"/>
                </a:solidFill>
                <a:latin typeface="Arial"/>
                <a:cs typeface="Arial"/>
              </a:rPr>
              <a:t>seria</a:t>
            </a:r>
            <a:r>
              <a:rPr sz="2200" spc="-15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0000FF"/>
                </a:solidFill>
                <a:latin typeface="Arial"/>
                <a:cs typeface="Arial"/>
              </a:rPr>
              <a:t>&lt;img/&gt;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9857" y="147065"/>
            <a:ext cx="38125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Elementos</a:t>
            </a:r>
            <a:r>
              <a:rPr spc="-204" dirty="0"/>
              <a:t> </a:t>
            </a:r>
            <a:r>
              <a:rPr spc="-114" dirty="0"/>
              <a:t>HTML</a:t>
            </a:r>
          </a:p>
        </p:txBody>
      </p:sp>
      <p:sp>
        <p:nvSpPr>
          <p:cNvPr id="5" name="object 5"/>
          <p:cNvSpPr/>
          <p:nvPr/>
        </p:nvSpPr>
        <p:spPr>
          <a:xfrm>
            <a:off x="3197351" y="2129027"/>
            <a:ext cx="2161540" cy="344805"/>
          </a:xfrm>
          <a:custGeom>
            <a:avLst/>
            <a:gdLst/>
            <a:ahLst/>
            <a:cxnLst/>
            <a:rect l="l" t="t" r="r" b="b"/>
            <a:pathLst>
              <a:path w="2161540" h="344805">
                <a:moveTo>
                  <a:pt x="0" y="344424"/>
                </a:moveTo>
                <a:lnTo>
                  <a:pt x="6600" y="277385"/>
                </a:lnTo>
                <a:lnTo>
                  <a:pt x="24606" y="222646"/>
                </a:lnTo>
                <a:lnTo>
                  <a:pt x="51327" y="185743"/>
                </a:lnTo>
                <a:lnTo>
                  <a:pt x="84074" y="172212"/>
                </a:lnTo>
                <a:lnTo>
                  <a:pt x="973201" y="172212"/>
                </a:lnTo>
                <a:lnTo>
                  <a:pt x="1005947" y="158680"/>
                </a:lnTo>
                <a:lnTo>
                  <a:pt x="1032668" y="121777"/>
                </a:lnTo>
                <a:lnTo>
                  <a:pt x="1050674" y="67038"/>
                </a:lnTo>
                <a:lnTo>
                  <a:pt x="1057275" y="0"/>
                </a:lnTo>
                <a:lnTo>
                  <a:pt x="1063875" y="67038"/>
                </a:lnTo>
                <a:lnTo>
                  <a:pt x="1081881" y="121777"/>
                </a:lnTo>
                <a:lnTo>
                  <a:pt x="1108602" y="158680"/>
                </a:lnTo>
                <a:lnTo>
                  <a:pt x="1141349" y="172212"/>
                </a:lnTo>
                <a:lnTo>
                  <a:pt x="2076958" y="172212"/>
                </a:lnTo>
                <a:lnTo>
                  <a:pt x="2109704" y="185743"/>
                </a:lnTo>
                <a:lnTo>
                  <a:pt x="2136425" y="222646"/>
                </a:lnTo>
                <a:lnTo>
                  <a:pt x="2154431" y="277385"/>
                </a:lnTo>
                <a:lnTo>
                  <a:pt x="2161032" y="344424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5704" y="2831592"/>
            <a:ext cx="2283460" cy="279400"/>
          </a:xfrm>
          <a:custGeom>
            <a:avLst/>
            <a:gdLst/>
            <a:ahLst/>
            <a:cxnLst/>
            <a:rect l="l" t="t" r="r" b="b"/>
            <a:pathLst>
              <a:path w="2283459" h="279400">
                <a:moveTo>
                  <a:pt x="2282952" y="0"/>
                </a:moveTo>
                <a:lnTo>
                  <a:pt x="2275951" y="44055"/>
                </a:lnTo>
                <a:lnTo>
                  <a:pt x="2256454" y="82332"/>
                </a:lnTo>
                <a:lnTo>
                  <a:pt x="2226716" y="112526"/>
                </a:lnTo>
                <a:lnTo>
                  <a:pt x="2188992" y="132331"/>
                </a:lnTo>
                <a:lnTo>
                  <a:pt x="2145538" y="139446"/>
                </a:lnTo>
                <a:lnTo>
                  <a:pt x="1287906" y="139446"/>
                </a:lnTo>
                <a:lnTo>
                  <a:pt x="1244514" y="146560"/>
                </a:lnTo>
                <a:lnTo>
                  <a:pt x="1206828" y="166365"/>
                </a:lnTo>
                <a:lnTo>
                  <a:pt x="1177109" y="196559"/>
                </a:lnTo>
                <a:lnTo>
                  <a:pt x="1157619" y="234836"/>
                </a:lnTo>
                <a:lnTo>
                  <a:pt x="1150620" y="278892"/>
                </a:lnTo>
                <a:lnTo>
                  <a:pt x="1143607" y="234836"/>
                </a:lnTo>
                <a:lnTo>
                  <a:pt x="1124086" y="196559"/>
                </a:lnTo>
                <a:lnTo>
                  <a:pt x="1094329" y="166365"/>
                </a:lnTo>
                <a:lnTo>
                  <a:pt x="1056611" y="146560"/>
                </a:lnTo>
                <a:lnTo>
                  <a:pt x="1013205" y="139446"/>
                </a:lnTo>
                <a:lnTo>
                  <a:pt x="137414" y="139446"/>
                </a:lnTo>
                <a:lnTo>
                  <a:pt x="93959" y="132331"/>
                </a:lnTo>
                <a:lnTo>
                  <a:pt x="56235" y="112526"/>
                </a:lnTo>
                <a:lnTo>
                  <a:pt x="26497" y="82332"/>
                </a:lnTo>
                <a:lnTo>
                  <a:pt x="7000" y="44055"/>
                </a:lnTo>
                <a:lnTo>
                  <a:pt x="0" y="0"/>
                </a:lnTo>
              </a:path>
            </a:pathLst>
          </a:custGeom>
          <a:ln w="952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0333" y="1791080"/>
            <a:ext cx="5897245" cy="1701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sz="1800" i="1" spc="-55" dirty="0">
                <a:solidFill>
                  <a:srgbClr val="205868"/>
                </a:solidFill>
                <a:latin typeface="Carlito"/>
                <a:cs typeface="Carlito"/>
              </a:rPr>
              <a:t>Tag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</a:t>
            </a:r>
            <a:r>
              <a:rPr sz="1800" i="1" spc="5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abertura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nomeDoElemento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&gt; </a:t>
            </a:r>
            <a:r>
              <a:rPr sz="1800" b="1" u="heavy" spc="-10" dirty="0">
                <a:uFill>
                  <a:solidFill>
                    <a:srgbClr val="4F81BC"/>
                  </a:solidFill>
                </a:uFill>
                <a:latin typeface="Courier New"/>
                <a:cs typeface="Courier New"/>
              </a:rPr>
              <a:t>Conteúdo</a:t>
            </a:r>
            <a:r>
              <a:rPr sz="1800" b="1" spc="-50" dirty="0"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0000FF"/>
                </a:solidFill>
                <a:latin typeface="Courier New"/>
                <a:cs typeface="Courier New"/>
              </a:rPr>
              <a:t>nomeDoElemento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Courier New"/>
              <a:cs typeface="Courier New"/>
            </a:endParaRPr>
          </a:p>
          <a:p>
            <a:pPr marR="150495" algn="r">
              <a:lnSpc>
                <a:spcPct val="100000"/>
              </a:lnSpc>
              <a:spcBef>
                <a:spcPts val="1310"/>
              </a:spcBef>
            </a:pPr>
            <a:r>
              <a:rPr sz="1800" i="1" spc="-55" dirty="0">
                <a:solidFill>
                  <a:srgbClr val="205868"/>
                </a:solidFill>
                <a:latin typeface="Carlito"/>
                <a:cs typeface="Carlito"/>
              </a:rPr>
              <a:t>Tag </a:t>
            </a:r>
            <a:r>
              <a:rPr sz="1800" i="1" spc="-5" dirty="0">
                <a:solidFill>
                  <a:srgbClr val="205868"/>
                </a:solidFill>
                <a:latin typeface="Carlito"/>
                <a:cs typeface="Carlito"/>
              </a:rPr>
              <a:t>de</a:t>
            </a:r>
            <a:r>
              <a:rPr sz="1800" i="1" spc="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rlito"/>
                <a:cs typeface="Carlito"/>
              </a:rPr>
              <a:t>fechamento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8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3958" y="168402"/>
            <a:ext cx="8783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85" dirty="0"/>
              <a:t>Estrutura </a:t>
            </a:r>
            <a:r>
              <a:rPr sz="4000" spc="-275" dirty="0"/>
              <a:t>Básica de </a:t>
            </a:r>
            <a:r>
              <a:rPr sz="4000" spc="-220" dirty="0"/>
              <a:t>um </a:t>
            </a:r>
            <a:r>
              <a:rPr sz="4000" spc="-190" dirty="0"/>
              <a:t>Documento</a:t>
            </a:r>
            <a:r>
              <a:rPr sz="4000" spc="100" dirty="0"/>
              <a:t> </a:t>
            </a:r>
            <a:r>
              <a:rPr sz="4000" spc="-110" dirty="0"/>
              <a:t>HTML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3681984" y="1815083"/>
            <a:ext cx="5209540" cy="4218940"/>
            <a:chOff x="3681984" y="1815083"/>
            <a:chExt cx="5209540" cy="4218940"/>
          </a:xfrm>
        </p:grpSpPr>
        <p:sp>
          <p:nvSpPr>
            <p:cNvPr id="4" name="object 4"/>
            <p:cNvSpPr/>
            <p:nvPr/>
          </p:nvSpPr>
          <p:spPr>
            <a:xfrm>
              <a:off x="3709416" y="1815083"/>
              <a:ext cx="5181599" cy="4163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81984" y="1822703"/>
              <a:ext cx="4730496" cy="421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77996" y="1883663"/>
              <a:ext cx="5049520" cy="4030979"/>
            </a:xfrm>
            <a:custGeom>
              <a:avLst/>
              <a:gdLst/>
              <a:ahLst/>
              <a:cxnLst/>
              <a:rect l="l" t="t" r="r" b="b"/>
              <a:pathLst>
                <a:path w="5049520" h="4030979">
                  <a:moveTo>
                    <a:pt x="5049011" y="0"/>
                  </a:moveTo>
                  <a:lnTo>
                    <a:pt x="0" y="0"/>
                  </a:lnTo>
                  <a:lnTo>
                    <a:pt x="0" y="4030979"/>
                  </a:lnTo>
                  <a:lnTo>
                    <a:pt x="5049011" y="4030979"/>
                  </a:lnTo>
                  <a:lnTo>
                    <a:pt x="50490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7996" y="1883663"/>
              <a:ext cx="5049520" cy="4030979"/>
            </a:xfrm>
            <a:custGeom>
              <a:avLst/>
              <a:gdLst/>
              <a:ahLst/>
              <a:cxnLst/>
              <a:rect l="l" t="t" r="r" b="b"/>
              <a:pathLst>
                <a:path w="5049520" h="4030979">
                  <a:moveTo>
                    <a:pt x="0" y="4030979"/>
                  </a:moveTo>
                  <a:lnTo>
                    <a:pt x="5049011" y="4030979"/>
                  </a:lnTo>
                  <a:lnTo>
                    <a:pt x="5049011" y="0"/>
                  </a:lnTo>
                  <a:lnTo>
                    <a:pt x="0" y="0"/>
                  </a:lnTo>
                  <a:lnTo>
                    <a:pt x="0" y="403097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56990" y="1925573"/>
            <a:ext cx="16935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solidFill>
                  <a:srgbClr val="E36C09"/>
                </a:solidFill>
                <a:latin typeface="Arial"/>
                <a:cs typeface="Arial"/>
              </a:rPr>
              <a:t>&lt;!DOCTYPE</a:t>
            </a:r>
            <a:r>
              <a:rPr sz="1600" spc="40" dirty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E36C09"/>
                </a:solidFill>
                <a:latin typeface="Arial"/>
                <a:cs typeface="Arial"/>
              </a:rPr>
              <a:t>html&gt;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55" dirty="0">
                <a:solidFill>
                  <a:srgbClr val="0000FF"/>
                </a:solidFill>
                <a:latin typeface="Arial"/>
                <a:cs typeface="Arial"/>
              </a:rPr>
              <a:t>&lt;html&gt;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997" y="2657348"/>
            <a:ext cx="394207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0000FF"/>
                </a:solidFill>
                <a:latin typeface="Arial"/>
                <a:cs typeface="Arial"/>
              </a:rPr>
              <a:t>&lt;head&gt;</a:t>
            </a:r>
            <a:endParaRPr sz="1600">
              <a:latin typeface="Arial"/>
              <a:cs typeface="Arial"/>
            </a:endParaRPr>
          </a:p>
          <a:p>
            <a:pPr marL="481965">
              <a:lnSpc>
                <a:spcPct val="100000"/>
              </a:lnSpc>
            </a:pPr>
            <a:r>
              <a:rPr sz="1600" spc="235" dirty="0">
                <a:solidFill>
                  <a:srgbClr val="0000FF"/>
                </a:solidFill>
                <a:latin typeface="Arial"/>
                <a:cs typeface="Arial"/>
              </a:rPr>
              <a:t>&lt;title&gt;</a:t>
            </a:r>
            <a:r>
              <a:rPr sz="1600" spc="235" dirty="0">
                <a:solidFill>
                  <a:srgbClr val="1C4D5A"/>
                </a:solidFill>
                <a:latin typeface="Arial"/>
                <a:cs typeface="Arial"/>
              </a:rPr>
              <a:t>Titulo </a:t>
            </a:r>
            <a:r>
              <a:rPr sz="1600" spc="-15" dirty="0">
                <a:solidFill>
                  <a:srgbClr val="1C4D5A"/>
                </a:solidFill>
                <a:latin typeface="Arial"/>
                <a:cs typeface="Arial"/>
              </a:rPr>
              <a:t>da</a:t>
            </a:r>
            <a:r>
              <a:rPr sz="1600" spc="170" dirty="0">
                <a:solidFill>
                  <a:srgbClr val="1C4D5A"/>
                </a:solidFill>
                <a:latin typeface="Arial"/>
                <a:cs typeface="Arial"/>
              </a:rPr>
              <a:t> Pagina</a:t>
            </a:r>
            <a:r>
              <a:rPr sz="1600" spc="170" dirty="0">
                <a:solidFill>
                  <a:srgbClr val="0000FF"/>
                </a:solidFill>
                <a:latin typeface="Arial"/>
                <a:cs typeface="Arial"/>
              </a:rPr>
              <a:t>&lt;/title&gt;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30" dirty="0">
                <a:solidFill>
                  <a:srgbClr val="0000FF"/>
                </a:solidFill>
                <a:latin typeface="Arial"/>
                <a:cs typeface="Arial"/>
              </a:rPr>
              <a:t>&lt;/head&gt;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1997" y="3632403"/>
            <a:ext cx="693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&lt;body&gt;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71390" y="4120641"/>
            <a:ext cx="26943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0000FF"/>
                </a:solidFill>
                <a:latin typeface="Arial"/>
                <a:cs typeface="Arial"/>
              </a:rPr>
              <a:t>&lt;h1&gt;</a:t>
            </a:r>
            <a:r>
              <a:rPr sz="1600" spc="70" dirty="0">
                <a:solidFill>
                  <a:srgbClr val="1C4D5A"/>
                </a:solidFill>
                <a:latin typeface="Arial"/>
                <a:cs typeface="Arial"/>
              </a:rPr>
              <a:t>Primeira</a:t>
            </a:r>
            <a:r>
              <a:rPr sz="1600" spc="400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1C4D5A"/>
                </a:solidFill>
                <a:latin typeface="Arial"/>
                <a:cs typeface="Arial"/>
              </a:rPr>
              <a:t>Pagina</a:t>
            </a:r>
            <a:r>
              <a:rPr sz="1600" spc="45" dirty="0">
                <a:solidFill>
                  <a:srgbClr val="0000FF"/>
                </a:solidFill>
                <a:latin typeface="Arial"/>
                <a:cs typeface="Arial"/>
              </a:rPr>
              <a:t>&lt;/h1&gt;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60" dirty="0">
                <a:solidFill>
                  <a:srgbClr val="0000FF"/>
                </a:solidFill>
                <a:latin typeface="Arial"/>
                <a:cs typeface="Arial"/>
              </a:rPr>
              <a:t>&lt;p&gt;</a:t>
            </a:r>
            <a:r>
              <a:rPr sz="1600" spc="60" dirty="0">
                <a:solidFill>
                  <a:srgbClr val="1C4D5A"/>
                </a:solidFill>
                <a:latin typeface="Arial"/>
                <a:cs typeface="Arial"/>
              </a:rPr>
              <a:t>Ola,</a:t>
            </a:r>
            <a:r>
              <a:rPr sz="1600" spc="409" dirty="0">
                <a:solidFill>
                  <a:srgbClr val="1C4D5A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1C4D5A"/>
                </a:solidFill>
                <a:latin typeface="Arial"/>
                <a:cs typeface="Arial"/>
              </a:rPr>
              <a:t>mundo!</a:t>
            </a:r>
            <a:r>
              <a:rPr sz="1600" spc="15" dirty="0">
                <a:solidFill>
                  <a:srgbClr val="0000FF"/>
                </a:solidFill>
                <a:latin typeface="Arial"/>
                <a:cs typeface="Arial"/>
              </a:rPr>
              <a:t>&lt;/p&gt;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01997" y="4852161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0000FF"/>
                </a:solidFill>
                <a:latin typeface="Arial"/>
                <a:cs typeface="Arial"/>
              </a:rPr>
              <a:t>&lt;/body&gt;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6990" y="5584037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0" dirty="0">
                <a:solidFill>
                  <a:srgbClr val="0000FF"/>
                </a:solidFill>
                <a:latin typeface="Arial"/>
                <a:cs typeface="Arial"/>
              </a:rPr>
              <a:t>&lt;/html&gt;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4945" y="1973707"/>
            <a:ext cx="1395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8820">
              <a:lnSpc>
                <a:spcPct val="100000"/>
              </a:lnSpc>
              <a:spcBef>
                <a:spcPts val="100"/>
              </a:spcBef>
            </a:pP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Início</a:t>
            </a:r>
            <a:r>
              <a:rPr sz="1500" i="1" spc="-7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do  </a:t>
            </a: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documento</a:t>
            </a:r>
            <a:r>
              <a:rPr sz="1500" i="1" spc="-5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HTML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49170" y="5417311"/>
            <a:ext cx="13957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1694">
              <a:lnSpc>
                <a:spcPct val="100000"/>
              </a:lnSpc>
              <a:spcBef>
                <a:spcPts val="100"/>
              </a:spcBef>
            </a:pP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Fim</a:t>
            </a:r>
            <a:r>
              <a:rPr sz="1500" i="1" spc="-9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do</a:t>
            </a:r>
            <a:endParaRPr sz="1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documento</a:t>
            </a:r>
            <a:r>
              <a:rPr sz="1500" i="1" spc="-4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HTML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3114" y="2800603"/>
            <a:ext cx="10680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100"/>
              </a:spcBef>
            </a:pP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Cabeçalho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do  doc</a:t>
            </a: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u</a:t>
            </a:r>
            <a:r>
              <a:rPr sz="1500" i="1" dirty="0">
                <a:solidFill>
                  <a:srgbClr val="205868"/>
                </a:solidFill>
                <a:latin typeface="Carlito"/>
                <a:cs typeface="Carlito"/>
              </a:rPr>
              <a:t>me</a:t>
            </a:r>
            <a:r>
              <a:rPr sz="1500" i="1" spc="-20" dirty="0">
                <a:solidFill>
                  <a:srgbClr val="205868"/>
                </a:solidFill>
                <a:latin typeface="Carlito"/>
                <a:cs typeface="Carlito"/>
              </a:rPr>
              <a:t>n</a:t>
            </a:r>
            <a:r>
              <a:rPr sz="1500" i="1" spc="-25" dirty="0">
                <a:solidFill>
                  <a:srgbClr val="205868"/>
                </a:solidFill>
                <a:latin typeface="Carlito"/>
                <a:cs typeface="Carlito"/>
              </a:rPr>
              <a:t>t</a:t>
            </a:r>
            <a:r>
              <a:rPr sz="1500" i="1" dirty="0">
                <a:solidFill>
                  <a:srgbClr val="205868"/>
                </a:solidFill>
                <a:latin typeface="Carlito"/>
                <a:cs typeface="Carlito"/>
              </a:rPr>
              <a:t>o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98851" y="4060063"/>
            <a:ext cx="11341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0240">
              <a:lnSpc>
                <a:spcPct val="100000"/>
              </a:lnSpc>
              <a:spcBef>
                <a:spcPts val="100"/>
              </a:spcBef>
            </a:pP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C</a:t>
            </a: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o</a:t>
            </a:r>
            <a:r>
              <a:rPr sz="1500" i="1" dirty="0">
                <a:solidFill>
                  <a:srgbClr val="205868"/>
                </a:solidFill>
                <a:latin typeface="Carlito"/>
                <a:cs typeface="Carlito"/>
              </a:rPr>
              <a:t>rpo  </a:t>
            </a:r>
            <a:r>
              <a:rPr sz="1500" i="1" spc="-5" dirty="0">
                <a:solidFill>
                  <a:srgbClr val="205868"/>
                </a:solidFill>
                <a:latin typeface="Carlito"/>
                <a:cs typeface="Carlito"/>
              </a:rPr>
              <a:t>do</a:t>
            </a:r>
            <a:r>
              <a:rPr sz="1500" i="1" spc="-6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i="1" spc="-10" dirty="0">
                <a:solidFill>
                  <a:srgbClr val="205868"/>
                </a:solidFill>
                <a:latin typeface="Carlito"/>
                <a:cs typeface="Carlito"/>
              </a:rPr>
              <a:t>documento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2370" y="1179068"/>
            <a:ext cx="13944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solidFill>
                  <a:srgbClr val="205868"/>
                </a:solidFill>
                <a:latin typeface="Carlito"/>
                <a:cs typeface="Carlito"/>
              </a:rPr>
              <a:t>Indica que </a:t>
            </a:r>
            <a:r>
              <a:rPr sz="1400" i="1" dirty="0">
                <a:solidFill>
                  <a:srgbClr val="205868"/>
                </a:solidFill>
                <a:latin typeface="Carlito"/>
                <a:cs typeface="Carlito"/>
              </a:rPr>
              <a:t>é </a:t>
            </a:r>
            <a:r>
              <a:rPr sz="1400" i="1" spc="-5" dirty="0">
                <a:solidFill>
                  <a:srgbClr val="205868"/>
                </a:solidFill>
                <a:latin typeface="Carlito"/>
                <a:cs typeface="Carlito"/>
              </a:rPr>
              <a:t>um  documento</a:t>
            </a:r>
            <a:r>
              <a:rPr sz="1400" i="1" spc="-8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400" i="1" spc="-5" dirty="0">
                <a:solidFill>
                  <a:srgbClr val="205868"/>
                </a:solidFill>
                <a:latin typeface="Carlito"/>
                <a:cs typeface="Carlito"/>
              </a:rPr>
              <a:t>HTML5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81957" y="1348613"/>
            <a:ext cx="5404485" cy="1471295"/>
            <a:chOff x="4481957" y="1348613"/>
            <a:chExt cx="5404485" cy="1471295"/>
          </a:xfrm>
        </p:grpSpPr>
        <p:sp>
          <p:nvSpPr>
            <p:cNvPr id="20" name="object 20"/>
            <p:cNvSpPr/>
            <p:nvPr/>
          </p:nvSpPr>
          <p:spPr>
            <a:xfrm>
              <a:off x="4485132" y="1351788"/>
              <a:ext cx="433070" cy="584200"/>
            </a:xfrm>
            <a:custGeom>
              <a:avLst/>
              <a:gdLst/>
              <a:ahLst/>
              <a:cxnLst/>
              <a:rect l="l" t="t" r="r" b="b"/>
              <a:pathLst>
                <a:path w="433070" h="584200">
                  <a:moveTo>
                    <a:pt x="258825" y="0"/>
                  </a:moveTo>
                  <a:lnTo>
                    <a:pt x="258825" y="56514"/>
                  </a:lnTo>
                  <a:lnTo>
                    <a:pt x="85978" y="56514"/>
                  </a:lnTo>
                  <a:lnTo>
                    <a:pt x="52506" y="63269"/>
                  </a:lnTo>
                  <a:lnTo>
                    <a:pt x="25177" y="81692"/>
                  </a:lnTo>
                  <a:lnTo>
                    <a:pt x="6754" y="109021"/>
                  </a:lnTo>
                  <a:lnTo>
                    <a:pt x="0" y="142494"/>
                  </a:lnTo>
                  <a:lnTo>
                    <a:pt x="0" y="583691"/>
                  </a:lnTo>
                  <a:lnTo>
                    <a:pt x="23621" y="583691"/>
                  </a:lnTo>
                  <a:lnTo>
                    <a:pt x="23621" y="142494"/>
                  </a:lnTo>
                  <a:lnTo>
                    <a:pt x="28525" y="118231"/>
                  </a:lnTo>
                  <a:lnTo>
                    <a:pt x="41894" y="98409"/>
                  </a:lnTo>
                  <a:lnTo>
                    <a:pt x="61716" y="85040"/>
                  </a:lnTo>
                  <a:lnTo>
                    <a:pt x="85978" y="80137"/>
                  </a:lnTo>
                  <a:lnTo>
                    <a:pt x="258825" y="80137"/>
                  </a:lnTo>
                  <a:lnTo>
                    <a:pt x="258825" y="136525"/>
                  </a:lnTo>
                  <a:lnTo>
                    <a:pt x="432815" y="68325"/>
                  </a:lnTo>
                  <a:lnTo>
                    <a:pt x="25882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5132" y="1351788"/>
              <a:ext cx="433070" cy="584200"/>
            </a:xfrm>
            <a:custGeom>
              <a:avLst/>
              <a:gdLst/>
              <a:ahLst/>
              <a:cxnLst/>
              <a:rect l="l" t="t" r="r" b="b"/>
              <a:pathLst>
                <a:path w="433070" h="584200">
                  <a:moveTo>
                    <a:pt x="0" y="583691"/>
                  </a:moveTo>
                  <a:lnTo>
                    <a:pt x="0" y="142494"/>
                  </a:lnTo>
                  <a:lnTo>
                    <a:pt x="6754" y="109021"/>
                  </a:lnTo>
                  <a:lnTo>
                    <a:pt x="25177" y="81692"/>
                  </a:lnTo>
                  <a:lnTo>
                    <a:pt x="52506" y="63269"/>
                  </a:lnTo>
                  <a:lnTo>
                    <a:pt x="85978" y="56514"/>
                  </a:lnTo>
                  <a:lnTo>
                    <a:pt x="258825" y="56514"/>
                  </a:lnTo>
                  <a:lnTo>
                    <a:pt x="258825" y="0"/>
                  </a:lnTo>
                  <a:lnTo>
                    <a:pt x="432815" y="68325"/>
                  </a:lnTo>
                  <a:lnTo>
                    <a:pt x="258825" y="136525"/>
                  </a:lnTo>
                  <a:lnTo>
                    <a:pt x="258825" y="80137"/>
                  </a:lnTo>
                  <a:lnTo>
                    <a:pt x="85978" y="80137"/>
                  </a:lnTo>
                  <a:lnTo>
                    <a:pt x="61716" y="85040"/>
                  </a:lnTo>
                  <a:lnTo>
                    <a:pt x="41894" y="98409"/>
                  </a:lnTo>
                  <a:lnTo>
                    <a:pt x="28525" y="118231"/>
                  </a:lnTo>
                  <a:lnTo>
                    <a:pt x="23621" y="142494"/>
                  </a:lnTo>
                  <a:lnTo>
                    <a:pt x="23621" y="583691"/>
                  </a:lnTo>
                  <a:lnTo>
                    <a:pt x="0" y="583691"/>
                  </a:lnTo>
                  <a:close/>
                </a:path>
              </a:pathLst>
            </a:custGeom>
            <a:ln w="635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58711" y="2072614"/>
              <a:ext cx="3374136" cy="685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38900" y="2063508"/>
              <a:ext cx="3447288" cy="7558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27292" y="2141220"/>
            <a:ext cx="3241675" cy="55372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60"/>
              </a:spcBef>
            </a:pPr>
            <a:r>
              <a:rPr sz="1500" dirty="0">
                <a:solidFill>
                  <a:srgbClr val="205868"/>
                </a:solidFill>
                <a:latin typeface="Carlito"/>
                <a:cs typeface="Carlito"/>
              </a:rPr>
              <a:t>O título </a:t>
            </a:r>
            <a:r>
              <a:rPr sz="1500" spc="-10" dirty="0">
                <a:solidFill>
                  <a:srgbClr val="205868"/>
                </a:solidFill>
                <a:latin typeface="Carlito"/>
                <a:cs typeface="Carlito"/>
              </a:rPr>
              <a:t>aparecerá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na </a:t>
            </a:r>
            <a:r>
              <a:rPr sz="1500" dirty="0">
                <a:solidFill>
                  <a:srgbClr val="205868"/>
                </a:solidFill>
                <a:latin typeface="Carlito"/>
                <a:cs typeface="Carlito"/>
              </a:rPr>
              <a:t>aba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do</a:t>
            </a:r>
            <a:r>
              <a:rPr sz="1500" spc="-80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205868"/>
                </a:solidFill>
                <a:latin typeface="Carlito"/>
                <a:cs typeface="Carlito"/>
              </a:rPr>
              <a:t>navegador</a:t>
            </a:r>
            <a:endParaRPr sz="1500">
              <a:latin typeface="Carlito"/>
              <a:cs typeface="Carlito"/>
            </a:endParaRPr>
          </a:p>
          <a:p>
            <a:pPr marL="92710">
              <a:lnSpc>
                <a:spcPct val="100000"/>
              </a:lnSpc>
            </a:pPr>
            <a:r>
              <a:rPr sz="1500" dirty="0">
                <a:solidFill>
                  <a:srgbClr val="205868"/>
                </a:solidFill>
                <a:latin typeface="Carlito"/>
                <a:cs typeface="Carlito"/>
              </a:rPr>
              <a:t>e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nos resultados dos</a:t>
            </a:r>
            <a:r>
              <a:rPr sz="1500" spc="-45" dirty="0">
                <a:solidFill>
                  <a:srgbClr val="205868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205868"/>
                </a:solidFill>
                <a:latin typeface="Carlito"/>
                <a:cs typeface="Carlito"/>
              </a:rPr>
              <a:t>buscadores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739" y="6671868"/>
            <a:ext cx="16897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Programação para</a:t>
            </a:r>
            <a:r>
              <a:rPr sz="1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rlito"/>
                <a:cs typeface="Carlito"/>
              </a:rPr>
              <a:t>Internet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9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3637</Words>
  <Application>Microsoft Office PowerPoint</Application>
  <PresentationFormat>Widescreen</PresentationFormat>
  <Paragraphs>732</Paragraphs>
  <Slides>67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Carlito</vt:lpstr>
      <vt:lpstr>Courier New</vt:lpstr>
      <vt:lpstr>Times New Roman</vt:lpstr>
      <vt:lpstr>Wingdings</vt:lpstr>
      <vt:lpstr>Office Theme</vt:lpstr>
      <vt:lpstr>Programação para Internet</vt:lpstr>
      <vt:lpstr>Considerações da Aula</vt:lpstr>
      <vt:lpstr>O que é HTML?</vt:lpstr>
      <vt:lpstr>Breve Histórico</vt:lpstr>
      <vt:lpstr>Edição e Exibição</vt:lpstr>
      <vt:lpstr>Primeira Página HTML</vt:lpstr>
      <vt:lpstr>Elementos HTML</vt:lpstr>
      <vt:lpstr>Elementos HTML</vt:lpstr>
      <vt:lpstr>Estrutura Básica de um Documento HTML</vt:lpstr>
      <vt:lpstr>Estrutura Básica de um Documento HTML</vt:lpstr>
      <vt:lpstr>Hierarquia de Elementos e Árvore DOM</vt:lpstr>
      <vt:lpstr>Dicas sobre Elementos e Atributos</vt:lpstr>
      <vt:lpstr>Observações sobre Elementos e Atributos</vt:lpstr>
      <vt:lpstr>Alguns Elementos da HTML</vt:lpstr>
      <vt:lpstr>Elementos Textuais Básicos</vt:lpstr>
      <vt:lpstr>Títulos e Parágrafos</vt:lpstr>
      <vt:lpstr>Elementos &lt;abbr&gt;, &lt;address&gt;, &lt;pre&gt; e &lt;br&gt;</vt:lpstr>
      <vt:lpstr>Apresentação do PowerPoint</vt:lpstr>
      <vt:lpstr>Citações com &lt;q&gt;, &lt;blockquote&gt; e &lt;cite&gt;</vt:lpstr>
      <vt:lpstr>Apresentação do PowerPoint</vt:lpstr>
      <vt:lpstr>Elementos &lt;b&gt; e &lt;strong&gt;</vt:lpstr>
      <vt:lpstr>Apresentação do PowerPoint</vt:lpstr>
      <vt:lpstr>Elementos &lt;i&gt; e &lt;em&gt;</vt:lpstr>
      <vt:lpstr>Apresentação do PowerPoint</vt:lpstr>
      <vt:lpstr>Listas</vt:lpstr>
      <vt:lpstr>Listas</vt:lpstr>
      <vt:lpstr>Apresentação do PowerPoint</vt:lpstr>
      <vt:lpstr>Imagens</vt:lpstr>
      <vt:lpstr>Imagens</vt:lpstr>
      <vt:lpstr>Exemplo &lt;img&gt;</vt:lpstr>
      <vt:lpstr>Elementos &lt;figure&gt; e &lt;figcaption&gt;</vt:lpstr>
      <vt:lpstr>Apresentação do PowerPoint</vt:lpstr>
      <vt:lpstr>Organização dos Arquivos - Exemplo</vt:lpstr>
      <vt:lpstr>Organização dos Arquivos - Exemplo</vt:lpstr>
      <vt:lpstr>Caminhos de Arquivos</vt:lpstr>
      <vt:lpstr>Dicas sobre Caminhos de Arquivos e Imagens</vt:lpstr>
      <vt:lpstr>Hiperlinks</vt:lpstr>
      <vt:lpstr>Hiperlinks</vt:lpstr>
      <vt:lpstr>Estrutura de Pastas e Hiperlinks Relativos</vt:lpstr>
      <vt:lpstr>Estrutura de Pastas e Arquivos – Acesso Online</vt:lpstr>
      <vt:lpstr>Imagem como Hiperlink</vt:lpstr>
      <vt:lpstr>Hiperlink para Fragmento do Documento</vt:lpstr>
      <vt:lpstr>Outros Hiperlinks</vt:lpstr>
      <vt:lpstr>Tabelas</vt:lpstr>
      <vt:lpstr>Tabelas</vt:lpstr>
      <vt:lpstr>Exemplo de Tabela</vt:lpstr>
      <vt:lpstr>Elementos de Bloco e Elementos de Linha</vt:lpstr>
      <vt:lpstr>Elemento de Bloco e Elemento de Linha</vt:lpstr>
      <vt:lpstr>Elementos &lt;div&gt; e &lt;span&gt;</vt:lpstr>
      <vt:lpstr>Elementos &lt;div&gt; e &lt;span&gt;</vt:lpstr>
      <vt:lpstr>Conteúdo Embutido</vt:lpstr>
      <vt:lpstr>Conteúdo Embutido</vt:lpstr>
      <vt:lpstr>Exibição de Arquivos de Vídeo</vt:lpstr>
      <vt:lpstr>Atributos Globais</vt:lpstr>
      <vt:lpstr>Validação da Página HTML</vt:lpstr>
      <vt:lpstr>Entidades HTML</vt:lpstr>
      <vt:lpstr>Exemplos de Entidades HTML</vt:lpstr>
      <vt:lpstr>Elementos Semânticos de Estrutura e Layout</vt:lpstr>
      <vt:lpstr>Elementos Semânticos de Estrutura e Layout</vt:lpstr>
      <vt:lpstr>Elementos Semânticos de Estrutura e Layout</vt:lpstr>
      <vt:lpstr>Descrição da Página com o Elemento &lt;meta&gt;</vt:lpstr>
      <vt:lpstr>Outros tipos de Metadados</vt:lpstr>
      <vt:lpstr>Colocando o Website Online</vt:lpstr>
      <vt:lpstr>Colocando o Website Online</vt:lpstr>
      <vt:lpstr>Colocando o Website Online - awardspace.com</vt:lpstr>
      <vt:lpstr>Envio dos Arquivos com o WinSCP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Sistemas de Informações</dc:title>
  <dc:creator>Daniel Furtado</dc:creator>
  <cp:lastModifiedBy>GETULIO DA SILVA SANTOS</cp:lastModifiedBy>
  <cp:revision>4</cp:revision>
  <dcterms:created xsi:type="dcterms:W3CDTF">2022-08-02T23:45:56Z</dcterms:created>
  <dcterms:modified xsi:type="dcterms:W3CDTF">2022-08-03T11:29:53Z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2022-05-04T00:00:00Z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2022-08-02T00:00:00Z</vt:filetime>
  </property>
</Properties>
</file>